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91"/>
  </p:notesMasterIdLst>
  <p:sldIdLst>
    <p:sldId id="259" r:id="rId2"/>
    <p:sldId id="260" r:id="rId3"/>
    <p:sldId id="261" r:id="rId4"/>
    <p:sldId id="262" r:id="rId5"/>
    <p:sldId id="256" r:id="rId6"/>
    <p:sldId id="264" r:id="rId7"/>
    <p:sldId id="263" r:id="rId8"/>
    <p:sldId id="267" r:id="rId9"/>
    <p:sldId id="268" r:id="rId10"/>
    <p:sldId id="273" r:id="rId11"/>
    <p:sldId id="269" r:id="rId12"/>
    <p:sldId id="274" r:id="rId13"/>
    <p:sldId id="270" r:id="rId14"/>
    <p:sldId id="275" r:id="rId15"/>
    <p:sldId id="271" r:id="rId16"/>
    <p:sldId id="276" r:id="rId17"/>
    <p:sldId id="272" r:id="rId18"/>
    <p:sldId id="258" r:id="rId19"/>
    <p:sldId id="257"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2" d="100"/>
          <a:sy n="82" d="100"/>
        </p:scale>
        <p:origin x="-1832" y="-1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slide" Target="slides/slide89.xml"/><Relationship Id="rId91" Type="http://schemas.openxmlformats.org/officeDocument/2006/relationships/notesMaster" Target="notesMasters/notesMaster1.xml"/><Relationship Id="rId92" Type="http://schemas.openxmlformats.org/officeDocument/2006/relationships/printerSettings" Target="printerSettings/printerSettings1.bin"/><Relationship Id="rId93" Type="http://schemas.openxmlformats.org/officeDocument/2006/relationships/presProps" Target="presProps.xml"/><Relationship Id="rId94" Type="http://schemas.openxmlformats.org/officeDocument/2006/relationships/viewProps" Target="viewProps.xml"/><Relationship Id="rId95" Type="http://schemas.openxmlformats.org/officeDocument/2006/relationships/theme" Target="theme/theme1.xml"/><Relationship Id="rId96"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F2E624-3E15-B947-BD68-69078DC3C5F5}" type="datetimeFigureOut">
              <a:rPr lang="en-US" smtClean="0"/>
              <a:t>16/01/15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27FE36-91D2-364B-B993-95E3BD227293}" type="slidenum">
              <a:rPr lang="en-US" smtClean="0"/>
              <a:t>‹#›</a:t>
            </a:fld>
            <a:endParaRPr lang="en-US"/>
          </a:p>
        </p:txBody>
      </p:sp>
    </p:spTree>
    <p:extLst>
      <p:ext uri="{BB962C8B-B14F-4D97-AF65-F5344CB8AC3E}">
        <p14:creationId xmlns:p14="http://schemas.microsoft.com/office/powerpoint/2010/main" val="387413220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 21</a:t>
            </a:r>
            <a:endParaRPr lang="en-GB" dirty="0"/>
          </a:p>
        </p:txBody>
      </p:sp>
      <p:sp>
        <p:nvSpPr>
          <p:cNvPr id="4" name="Slide Number Placeholder 3"/>
          <p:cNvSpPr>
            <a:spLocks noGrp="1"/>
          </p:cNvSpPr>
          <p:nvPr>
            <p:ph type="sldNum" sz="quarter" idx="10"/>
          </p:nvPr>
        </p:nvSpPr>
        <p:spPr/>
        <p:txBody>
          <a:bodyPr/>
          <a:lstStyle/>
          <a:p>
            <a:fld id="{3F4D8DB8-79B0-49F8-9C4C-7458D37FA632}" type="slidenum">
              <a:rPr lang="en-GB" smtClean="0"/>
              <a:t>61</a:t>
            </a:fld>
            <a:endParaRPr lang="en-GB"/>
          </a:p>
        </p:txBody>
      </p:sp>
    </p:spTree>
    <p:extLst>
      <p:ext uri="{BB962C8B-B14F-4D97-AF65-F5344CB8AC3E}">
        <p14:creationId xmlns:p14="http://schemas.microsoft.com/office/powerpoint/2010/main" val="2927975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0C8FCB5-432D-444B-8B9B-8F19A3559B16}" type="datetimeFigureOut">
              <a:rPr lang="en-GB" smtClean="0"/>
              <a:t>16/01/15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70CBA7-4AEE-4929-98E0-CD9A06B98947}" type="slidenum">
              <a:rPr lang="en-GB" smtClean="0"/>
              <a:t>‹#›</a:t>
            </a:fld>
            <a:endParaRPr lang="en-GB"/>
          </a:p>
        </p:txBody>
      </p:sp>
    </p:spTree>
    <p:extLst>
      <p:ext uri="{BB962C8B-B14F-4D97-AF65-F5344CB8AC3E}">
        <p14:creationId xmlns:p14="http://schemas.microsoft.com/office/powerpoint/2010/main" val="1101242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0C8FCB5-432D-444B-8B9B-8F19A3559B16}" type="datetimeFigureOut">
              <a:rPr lang="en-GB" smtClean="0"/>
              <a:t>16/01/15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70CBA7-4AEE-4929-98E0-CD9A06B98947}" type="slidenum">
              <a:rPr lang="en-GB" smtClean="0"/>
              <a:t>‹#›</a:t>
            </a:fld>
            <a:endParaRPr lang="en-GB"/>
          </a:p>
        </p:txBody>
      </p:sp>
    </p:spTree>
    <p:extLst>
      <p:ext uri="{BB962C8B-B14F-4D97-AF65-F5344CB8AC3E}">
        <p14:creationId xmlns:p14="http://schemas.microsoft.com/office/powerpoint/2010/main" val="1411969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C8FCB5-432D-444B-8B9B-8F19A3559B16}" type="datetimeFigureOut">
              <a:rPr lang="en-GB" smtClean="0"/>
              <a:t>16/01/15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70CBA7-4AEE-4929-98E0-CD9A06B98947}" type="slidenum">
              <a:rPr lang="en-GB" smtClean="0"/>
              <a:t>‹#›</a:t>
            </a:fld>
            <a:endParaRPr lang="en-GB"/>
          </a:p>
        </p:txBody>
      </p:sp>
    </p:spTree>
    <p:extLst>
      <p:ext uri="{BB962C8B-B14F-4D97-AF65-F5344CB8AC3E}">
        <p14:creationId xmlns:p14="http://schemas.microsoft.com/office/powerpoint/2010/main" val="2780420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0C8FCB5-432D-444B-8B9B-8F19A3559B16}" type="datetimeFigureOut">
              <a:rPr lang="en-GB" smtClean="0"/>
              <a:t>16/01/15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570CBA7-4AEE-4929-98E0-CD9A06B98947}" type="slidenum">
              <a:rPr lang="en-GB" smtClean="0"/>
              <a:t>‹#›</a:t>
            </a:fld>
            <a:endParaRPr lang="en-GB"/>
          </a:p>
        </p:txBody>
      </p:sp>
    </p:spTree>
    <p:extLst>
      <p:ext uri="{BB962C8B-B14F-4D97-AF65-F5344CB8AC3E}">
        <p14:creationId xmlns:p14="http://schemas.microsoft.com/office/powerpoint/2010/main" val="914190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0C8FCB5-432D-444B-8B9B-8F19A3559B16}" type="datetimeFigureOut">
              <a:rPr lang="en-GB" smtClean="0"/>
              <a:t>16/01/15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570CBA7-4AEE-4929-98E0-CD9A06B98947}" type="slidenum">
              <a:rPr lang="en-GB" smtClean="0"/>
              <a:t>‹#›</a:t>
            </a:fld>
            <a:endParaRPr lang="en-GB"/>
          </a:p>
        </p:txBody>
      </p:sp>
    </p:spTree>
    <p:extLst>
      <p:ext uri="{BB962C8B-B14F-4D97-AF65-F5344CB8AC3E}">
        <p14:creationId xmlns:p14="http://schemas.microsoft.com/office/powerpoint/2010/main" val="3948842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0C8FCB5-432D-444B-8B9B-8F19A3559B16}" type="datetimeFigureOut">
              <a:rPr lang="en-GB" smtClean="0"/>
              <a:t>16/01/15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570CBA7-4AEE-4929-98E0-CD9A06B98947}" type="slidenum">
              <a:rPr lang="en-GB" smtClean="0"/>
              <a:t>‹#›</a:t>
            </a:fld>
            <a:endParaRPr lang="en-GB"/>
          </a:p>
        </p:txBody>
      </p:sp>
    </p:spTree>
    <p:extLst>
      <p:ext uri="{BB962C8B-B14F-4D97-AF65-F5344CB8AC3E}">
        <p14:creationId xmlns:p14="http://schemas.microsoft.com/office/powerpoint/2010/main" val="3455337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C8FCB5-432D-444B-8B9B-8F19A3559B16}" type="datetimeFigureOut">
              <a:rPr lang="en-GB" smtClean="0"/>
              <a:t>16/01/15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570CBA7-4AEE-4929-98E0-CD9A06B98947}" type="slidenum">
              <a:rPr lang="en-GB" smtClean="0"/>
              <a:t>‹#›</a:t>
            </a:fld>
            <a:endParaRPr lang="en-GB"/>
          </a:p>
        </p:txBody>
      </p:sp>
    </p:spTree>
    <p:extLst>
      <p:ext uri="{BB962C8B-B14F-4D97-AF65-F5344CB8AC3E}">
        <p14:creationId xmlns:p14="http://schemas.microsoft.com/office/powerpoint/2010/main" val="1249426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C8FCB5-432D-444B-8B9B-8F19A3559B16}" type="datetimeFigureOut">
              <a:rPr lang="en-GB" smtClean="0"/>
              <a:t>16/01/15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570CBA7-4AEE-4929-98E0-CD9A06B98947}" type="slidenum">
              <a:rPr lang="en-GB" smtClean="0"/>
              <a:t>‹#›</a:t>
            </a:fld>
            <a:endParaRPr lang="en-GB"/>
          </a:p>
        </p:txBody>
      </p:sp>
    </p:spTree>
    <p:extLst>
      <p:ext uri="{BB962C8B-B14F-4D97-AF65-F5344CB8AC3E}">
        <p14:creationId xmlns:p14="http://schemas.microsoft.com/office/powerpoint/2010/main" val="26247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C8FCB5-432D-444B-8B9B-8F19A3559B16}" type="datetimeFigureOut">
              <a:rPr lang="en-GB" smtClean="0"/>
              <a:t>16/01/15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570CBA7-4AEE-4929-98E0-CD9A06B98947}" type="slidenum">
              <a:rPr lang="en-GB" smtClean="0"/>
              <a:t>‹#›</a:t>
            </a:fld>
            <a:endParaRPr lang="en-GB"/>
          </a:p>
        </p:txBody>
      </p:sp>
    </p:spTree>
    <p:extLst>
      <p:ext uri="{BB962C8B-B14F-4D97-AF65-F5344CB8AC3E}">
        <p14:creationId xmlns:p14="http://schemas.microsoft.com/office/powerpoint/2010/main" val="1784559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0C8FCB5-432D-444B-8B9B-8F19A3559B16}" type="datetimeFigureOut">
              <a:rPr lang="en-GB" smtClean="0"/>
              <a:t>16/01/15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70CBA7-4AEE-4929-98E0-CD9A06B98947}" type="slidenum">
              <a:rPr lang="en-GB" smtClean="0"/>
              <a:t>‹#›</a:t>
            </a:fld>
            <a:endParaRPr lang="en-GB"/>
          </a:p>
        </p:txBody>
      </p:sp>
    </p:spTree>
    <p:extLst>
      <p:ext uri="{BB962C8B-B14F-4D97-AF65-F5344CB8AC3E}">
        <p14:creationId xmlns:p14="http://schemas.microsoft.com/office/powerpoint/2010/main" val="1833546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0C8FCB5-432D-444B-8B9B-8F19A3559B16}" type="datetimeFigureOut">
              <a:rPr lang="en-GB" smtClean="0"/>
              <a:t>16/01/15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70CBA7-4AEE-4929-98E0-CD9A06B98947}" type="slidenum">
              <a:rPr lang="en-GB" smtClean="0"/>
              <a:t>‹#›</a:t>
            </a:fld>
            <a:endParaRPr lang="en-GB"/>
          </a:p>
        </p:txBody>
      </p:sp>
    </p:spTree>
    <p:extLst>
      <p:ext uri="{BB962C8B-B14F-4D97-AF65-F5344CB8AC3E}">
        <p14:creationId xmlns:p14="http://schemas.microsoft.com/office/powerpoint/2010/main" val="107077020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C8FCB5-432D-444B-8B9B-8F19A3559B16}" type="datetimeFigureOut">
              <a:rPr lang="en-GB" smtClean="0"/>
              <a:t>16/01/15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70CBA7-4AEE-4929-98E0-CD9A06B98947}" type="slidenum">
              <a:rPr lang="en-GB" smtClean="0"/>
              <a:t>‹#›</a:t>
            </a:fld>
            <a:endParaRPr lang="en-GB"/>
          </a:p>
        </p:txBody>
      </p:sp>
    </p:spTree>
    <p:extLst>
      <p:ext uri="{BB962C8B-B14F-4D97-AF65-F5344CB8AC3E}">
        <p14:creationId xmlns:p14="http://schemas.microsoft.com/office/powerpoint/2010/main" val="186305595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oogle.co.uk/url?sa=i&amp;source=images&amp;cd=&amp;cad=rja&amp;uact=8&amp;ved=0CAgQjRw&amp;url=http://thepartyconnection.wordpress.com/2013/05/31/a-great-gatsby-party/&amp;ei=Wsq0VKDvEoO0aanTgpAJ&amp;psig=AFQjCNE-0cHb47c6sdoVDTLGPeFtgywslg&amp;ust=1421220826401379" TargetMode="Externa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oogle.co.uk/url?sa=i&amp;source=images&amp;cd=&amp;cad=rja&amp;uact=8&amp;ved=0CAgQjRw&amp;url=http://thepartyconnection.wordpress.com/2013/05/31/a-great-gatsby-party/&amp;ei=Wsq0VKDvEoO0aanTgpAJ&amp;psig=AFQjCNE-0cHb47c6sdoVDTLGPeFtgywslg&amp;ust=1421220826401379" TargetMode="External"/><Relationship Id="rId3"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oogle.co.uk/url?sa=i&amp;source=images&amp;cd=&amp;cad=rja&amp;uact=8&amp;ved=0CAgQjRw&amp;url=http://www.feedbooks.com/book/1153/the-rich-boy&amp;ei=Psq0VOuCDcrkaPezgNAK&amp;psig=AFQjCNEdDrcJMLnncGKaQwDESDc1qPjZvA&amp;ust=1421220798296686" TargetMode="External"/><Relationship Id="rId3"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oogle.co.uk/url?sa=i&amp;source=images&amp;cd=&amp;cad=rja&amp;uact=8&amp;ved=0CAgQjRw&amp;url=http://www.feedbooks.com/book/1153/the-rich-boy&amp;ei=Psq0VOuCDcrkaPezgNAK&amp;psig=AFQjCNEdDrcJMLnncGKaQwDESDc1qPjZvA&amp;ust=1421220798296686" TargetMode="External"/><Relationship Id="rId3"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1" Type="http://schemas.openxmlformats.org/officeDocument/2006/relationships/image" Target="../media/image7.jpeg"/><Relationship Id="rId12" Type="http://schemas.openxmlformats.org/officeDocument/2006/relationships/hyperlink" Target="http://www.google.co.uk/url?sa=i&amp;source=images&amp;cd=&amp;cad=rja&amp;uact=8&amp;ved=0CAgQjRw&amp;url=http://www.loc.gov/teachers/classroommaterials/connections/american-landscapes/history3.html&amp;ei=4PS0VIaiMc7haq-hgogL&amp;psig=AFQjCNE1WmIL8mNtb0ekwW9m9HFSIAtjVA&amp;ust=1421231712889933" TargetMode="External"/><Relationship Id="rId13"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hyperlink" Target="http://www.google.co.uk/url?sa=i&amp;source=images&amp;cd=&amp;cad=rja&amp;uact=8&amp;ved=0CAgQjRw&amp;url=http://www.dartmo.com/halls/hallscontent1.html&amp;ei=0te0VO3VNouxadTEgJgC&amp;psig=AFQjCNGMk3ilCIxqY19yAz4OtQtW3Np_3g&amp;ust=1421224274980313" TargetMode="External"/><Relationship Id="rId3" Type="http://schemas.openxmlformats.org/officeDocument/2006/relationships/image" Target="../media/image3.jpeg"/><Relationship Id="rId4" Type="http://schemas.openxmlformats.org/officeDocument/2006/relationships/hyperlink" Target="http://www.google.co.uk/url?sa=i&amp;source=images&amp;cd=&amp;cad=rja&amp;uact=8&amp;ved=0CAgQjRw&amp;url=http://news.wbfo.org/post/sounds-new-york-city-circa-1920&amp;ei=CNi0VNCYNMbnUr3ugeAP&amp;psig=AFQjCNF-ogoYg8taq2iwO4AamJV30--izg&amp;ust=1421224328953299" TargetMode="External"/><Relationship Id="rId5" Type="http://schemas.openxmlformats.org/officeDocument/2006/relationships/image" Target="../media/image4.jpeg"/><Relationship Id="rId6" Type="http://schemas.openxmlformats.org/officeDocument/2006/relationships/hyperlink" Target="http://www.google.co.uk/url?sa=i&amp;source=images&amp;cd=&amp;cad=rja&amp;uact=8&amp;ved=0CAgQjRw&amp;url=http://www.freesun.be/news/index.php/category/hotels/page/28/&amp;ei=N9i0VKGvJcTcaum9gdAJ&amp;psig=AFQjCNGBigabKwQYtBAV0qU9Rw5xqD7n7g&amp;ust=1421224375744974" TargetMode="External"/><Relationship Id="rId7" Type="http://schemas.openxmlformats.org/officeDocument/2006/relationships/image" Target="../media/image5.jpeg"/><Relationship Id="rId8" Type="http://schemas.openxmlformats.org/officeDocument/2006/relationships/hyperlink" Target="http://www.google.co.uk/url?sa=i&amp;source=images&amp;cd=&amp;cad=rja&amp;uact=8&amp;ved=0CAgQjRw&amp;url=http://www.nylandmarks.org/advocacy/preservation_issues/proposed_midtown_east_rezoning_targets_historic_buildings/&amp;ei=afS0VLbDIsS8UdOIgdgF&amp;psig=AFQjCNGsPz91AGpq_D5zZU7Rl1CWZoCbrg&amp;ust=1421231593651967" TargetMode="External"/><Relationship Id="rId9" Type="http://schemas.openxmlformats.org/officeDocument/2006/relationships/image" Target="../media/image6.jpeg"/><Relationship Id="rId10" Type="http://schemas.openxmlformats.org/officeDocument/2006/relationships/hyperlink" Target="http://www.google.co.uk/url?sa=i&amp;source=images&amp;cd=&amp;cad=rja&amp;uact=8&amp;ved=0CAgQjRw&amp;url=http://blogs.baruch.cuny.edu/his1000summer2011/2011/06/29/business-in-new-york-city-in-the-1920s%E2%80%94suburbanization-and-metropolitanism/&amp;ei=o_S0VMDHJs20acDsgIAI&amp;psig=AFQjCNE7McA9wnQkO4wgt3h7GjJgymEvnw&amp;ust=1421231651794740" TargetMode="External"/></Relationships>
</file>

<file path=ppt/slides/_rels/slide22.xml.rels><?xml version="1.0" encoding="UTF-8" standalone="yes"?>
<Relationships xmlns="http://schemas.openxmlformats.org/package/2006/relationships"><Relationship Id="rId11" Type="http://schemas.openxmlformats.org/officeDocument/2006/relationships/image" Target="../media/image7.jpeg"/><Relationship Id="rId12" Type="http://schemas.openxmlformats.org/officeDocument/2006/relationships/hyperlink" Target="http://www.google.co.uk/url?sa=i&amp;source=images&amp;cd=&amp;cad=rja&amp;uact=8&amp;ved=0CAgQjRw&amp;url=http://www.loc.gov/teachers/classroommaterials/connections/american-landscapes/history3.html&amp;ei=4PS0VIaiMc7haq-hgogL&amp;psig=AFQjCNE1WmIL8mNtb0ekwW9m9HFSIAtjVA&amp;ust=1421231712889933" TargetMode="External"/><Relationship Id="rId13"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hyperlink" Target="http://www.google.co.uk/url?sa=i&amp;source=images&amp;cd=&amp;cad=rja&amp;uact=8&amp;ved=0CAgQjRw&amp;url=http://www.dartmo.com/halls/hallscontent1.html&amp;ei=0te0VO3VNouxadTEgJgC&amp;psig=AFQjCNGMk3ilCIxqY19yAz4OtQtW3Np_3g&amp;ust=1421224274980313" TargetMode="External"/><Relationship Id="rId3" Type="http://schemas.openxmlformats.org/officeDocument/2006/relationships/image" Target="../media/image3.jpeg"/><Relationship Id="rId4" Type="http://schemas.openxmlformats.org/officeDocument/2006/relationships/hyperlink" Target="http://www.google.co.uk/url?sa=i&amp;source=images&amp;cd=&amp;cad=rja&amp;uact=8&amp;ved=0CAgQjRw&amp;url=http://news.wbfo.org/post/sounds-new-york-city-circa-1920&amp;ei=CNi0VNCYNMbnUr3ugeAP&amp;psig=AFQjCNF-ogoYg8taq2iwO4AamJV30--izg&amp;ust=1421224328953299" TargetMode="External"/><Relationship Id="rId5" Type="http://schemas.openxmlformats.org/officeDocument/2006/relationships/image" Target="../media/image4.jpeg"/><Relationship Id="rId6" Type="http://schemas.openxmlformats.org/officeDocument/2006/relationships/hyperlink" Target="http://www.google.co.uk/url?sa=i&amp;source=images&amp;cd=&amp;cad=rja&amp;uact=8&amp;ved=0CAgQjRw&amp;url=http://www.freesun.be/news/index.php/category/hotels/page/28/&amp;ei=N9i0VKGvJcTcaum9gdAJ&amp;psig=AFQjCNGBigabKwQYtBAV0qU9Rw5xqD7n7g&amp;ust=1421224375744974" TargetMode="External"/><Relationship Id="rId7" Type="http://schemas.openxmlformats.org/officeDocument/2006/relationships/image" Target="../media/image5.jpeg"/><Relationship Id="rId8" Type="http://schemas.openxmlformats.org/officeDocument/2006/relationships/hyperlink" Target="http://www.google.co.uk/url?sa=i&amp;source=images&amp;cd=&amp;cad=rja&amp;uact=8&amp;ved=0CAgQjRw&amp;url=http://www.nylandmarks.org/advocacy/preservation_issues/proposed_midtown_east_rezoning_targets_historic_buildings/&amp;ei=afS0VLbDIsS8UdOIgdgF&amp;psig=AFQjCNGsPz91AGpq_D5zZU7Rl1CWZoCbrg&amp;ust=1421231593651967" TargetMode="External"/><Relationship Id="rId9" Type="http://schemas.openxmlformats.org/officeDocument/2006/relationships/image" Target="../media/image6.jpeg"/><Relationship Id="rId10" Type="http://schemas.openxmlformats.org/officeDocument/2006/relationships/hyperlink" Target="http://www.google.co.uk/url?sa=i&amp;source=images&amp;cd=&amp;cad=rja&amp;uact=8&amp;ved=0CAgQjRw&amp;url=http://blogs.baruch.cuny.edu/his1000summer2011/2011/06/29/business-in-new-york-city-in-the-1920s%E2%80%94suburbanization-and-metropolitanism/&amp;ei=o_S0VMDHJs20acDsgIAI&amp;psig=AFQjCNE7McA9wnQkO4wgt3h7GjJgymEvnw&amp;ust=1421231651794740"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hyperlink" Target="http://www.google.co.uk/url?sa=i&amp;source=images&amp;cd=&amp;cad=rja&amp;uact=8&amp;ved=0CAgQjRw&amp;url=http://www.floridamemory.com/blog/2014/03/27/then-and-now-the-breakers/&amp;ei=nPa0VOLsFcjzUJePgOgD&amp;psig=AFQjCNFB4WG-67P3Ew4XBFpSUPeRppIVOA&amp;ust=1421232156438825" TargetMode="External"/><Relationship Id="rId5" Type="http://schemas.openxmlformats.org/officeDocument/2006/relationships/image" Target="../media/image10.jpeg"/><Relationship Id="rId6" Type="http://schemas.openxmlformats.org/officeDocument/2006/relationships/hyperlink" Target="http://www.google.co.uk/url?sa=i&amp;source=images&amp;cd=&amp;cad=rja&amp;uact=8&amp;ved=0CAgQjRw&amp;url=http://www.propertyobserver.com.au/finding/residential-investment/13540-hordern-familys-hawaiian-hideaway-on-the-market-with-reconrd-setting-hopes.html&amp;ei=nva0VLH6MYLfaLCUgNAP&amp;psig=AFQjCNEsnXyZ08ywp4crLt1jkRY3yR22cw&amp;ust=1421232158937661" TargetMode="External"/><Relationship Id="rId7" Type="http://schemas.openxmlformats.org/officeDocument/2006/relationships/image" Target="../media/image11.jpeg"/><Relationship Id="rId1" Type="http://schemas.openxmlformats.org/officeDocument/2006/relationships/slideLayout" Target="../slideLayouts/slideLayout2.xml"/><Relationship Id="rId2" Type="http://schemas.openxmlformats.org/officeDocument/2006/relationships/hyperlink" Target="http://www.google.co.uk/url?sa=i&amp;source=images&amp;cd=&amp;cad=rja&amp;uact=8&amp;ved=0CAgQjRw&amp;url=http://www.pittwater.nsw.gov.au/library/local_history/Pittwaters_past/palm_beach&amp;ei=m_a0VPjdDsrdapqsgYAC&amp;psig=AFQjCNFbVSXK4Ky5qZRsug44p038QJAhaA&amp;ust=1421232155327175"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1" Type="http://schemas.openxmlformats.org/officeDocument/2006/relationships/image" Target="../media/image7.jpeg"/><Relationship Id="rId12" Type="http://schemas.openxmlformats.org/officeDocument/2006/relationships/hyperlink" Target="http://www.google.co.uk/url?sa=i&amp;source=images&amp;cd=&amp;cad=rja&amp;uact=8&amp;ved=0CAgQjRw&amp;url=http://www.loc.gov/teachers/classroommaterials/connections/american-landscapes/history3.html&amp;ei=4PS0VIaiMc7haq-hgogL&amp;psig=AFQjCNE1WmIL8mNtb0ekwW9m9HFSIAtjVA&amp;ust=1421231712889933" TargetMode="External"/><Relationship Id="rId13" Type="http://schemas.openxmlformats.org/officeDocument/2006/relationships/image" Target="../media/image8.jpeg"/><Relationship Id="rId14" Type="http://schemas.openxmlformats.org/officeDocument/2006/relationships/hyperlink" Target="http://www.google.co.uk/url?sa=i&amp;source=images&amp;cd=&amp;cad=rja&amp;uact=8&amp;ved=0CAgQjRw&amp;url=http://www.pittwater.nsw.gov.au/library/local_history/Pittwaters_past/palm_beach&amp;ei=m_a0VPjdDsrdapqsgYAC&amp;psig=AFQjCNFbVSXK4Ky5qZRsug44p038QJAhaA&amp;ust=1421232155327175" TargetMode="External"/><Relationship Id="rId15" Type="http://schemas.openxmlformats.org/officeDocument/2006/relationships/image" Target="../media/image9.jpeg"/><Relationship Id="rId16" Type="http://schemas.openxmlformats.org/officeDocument/2006/relationships/hyperlink" Target="http://www.google.co.uk/url?sa=i&amp;source=images&amp;cd=&amp;cad=rja&amp;uact=8&amp;ved=0CAgQjRw&amp;url=http://www.floridamemory.com/blog/2014/03/27/then-and-now-the-breakers/&amp;ei=nPa0VOLsFcjzUJePgOgD&amp;psig=AFQjCNFB4WG-67P3Ew4XBFpSUPeRppIVOA&amp;ust=1421232156438825" TargetMode="External"/><Relationship Id="rId17" Type="http://schemas.openxmlformats.org/officeDocument/2006/relationships/image" Target="../media/image10.jpeg"/><Relationship Id="rId1" Type="http://schemas.openxmlformats.org/officeDocument/2006/relationships/slideLayout" Target="../slideLayouts/slideLayout2.xml"/><Relationship Id="rId2" Type="http://schemas.openxmlformats.org/officeDocument/2006/relationships/hyperlink" Target="http://www.google.co.uk/url?sa=i&amp;source=images&amp;cd=&amp;cad=rja&amp;uact=8&amp;ved=0CAgQjRw&amp;url=http://www.dartmo.com/halls/hallscontent1.html&amp;ei=0te0VO3VNouxadTEgJgC&amp;psig=AFQjCNGMk3ilCIxqY19yAz4OtQtW3Np_3g&amp;ust=1421224274980313" TargetMode="External"/><Relationship Id="rId3" Type="http://schemas.openxmlformats.org/officeDocument/2006/relationships/image" Target="../media/image3.jpeg"/><Relationship Id="rId4" Type="http://schemas.openxmlformats.org/officeDocument/2006/relationships/hyperlink" Target="http://www.google.co.uk/url?sa=i&amp;source=images&amp;cd=&amp;cad=rja&amp;uact=8&amp;ved=0CAgQjRw&amp;url=http://news.wbfo.org/post/sounds-new-york-city-circa-1920&amp;ei=CNi0VNCYNMbnUr3ugeAP&amp;psig=AFQjCNF-ogoYg8taq2iwO4AamJV30--izg&amp;ust=1421224328953299" TargetMode="External"/><Relationship Id="rId5" Type="http://schemas.openxmlformats.org/officeDocument/2006/relationships/image" Target="../media/image4.jpeg"/><Relationship Id="rId6" Type="http://schemas.openxmlformats.org/officeDocument/2006/relationships/hyperlink" Target="http://www.google.co.uk/url?sa=i&amp;source=images&amp;cd=&amp;cad=rja&amp;uact=8&amp;ved=0CAgQjRw&amp;url=http://www.freesun.be/news/index.php/category/hotels/page/28/&amp;ei=N9i0VKGvJcTcaum9gdAJ&amp;psig=AFQjCNGBigabKwQYtBAV0qU9Rw5xqD7n7g&amp;ust=1421224375744974" TargetMode="External"/><Relationship Id="rId7" Type="http://schemas.openxmlformats.org/officeDocument/2006/relationships/image" Target="../media/image5.jpeg"/><Relationship Id="rId8" Type="http://schemas.openxmlformats.org/officeDocument/2006/relationships/hyperlink" Target="http://www.google.co.uk/url?sa=i&amp;source=images&amp;cd=&amp;cad=rja&amp;uact=8&amp;ved=0CAgQjRw&amp;url=http://www.nylandmarks.org/advocacy/preservation_issues/proposed_midtown_east_rezoning_targets_historic_buildings/&amp;ei=afS0VLbDIsS8UdOIgdgF&amp;psig=AFQjCNGsPz91AGpq_D5zZU7Rl1CWZoCbrg&amp;ust=1421231593651967" TargetMode="External"/><Relationship Id="rId9" Type="http://schemas.openxmlformats.org/officeDocument/2006/relationships/image" Target="../media/image6.jpeg"/><Relationship Id="rId10" Type="http://schemas.openxmlformats.org/officeDocument/2006/relationships/hyperlink" Target="http://www.google.co.uk/url?sa=i&amp;source=images&amp;cd=&amp;cad=rja&amp;uact=8&amp;ved=0CAgQjRw&amp;url=http://blogs.baruch.cuny.edu/his1000summer2011/2011/06/29/business-in-new-york-city-in-the-1920s%E2%80%94suburbanization-and-metropolitanism/&amp;ei=o_S0VMDHJs20acDsgIAI&amp;psig=AFQjCNE7McA9wnQkO4wgt3h7GjJgymEvnw&amp;ust=1421231651794740"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hyperlink" Target="http://www.google.co.uk/url?sa=i&amp;source=images&amp;cd=&amp;cad=rja&amp;uact=8&amp;ved=0CAgQjRw&amp;url=http://rosemaryonthetv.com/2011/07/26/aaron-says-crack-is-whack/&amp;ei=t2q3VMuBMMTdaqLLgYgP&amp;psig=AFQjCNFQt7yKpG_PExjtC8n7RcSRs2TB7Q&amp;ust=1421392951881300" TargetMode="External"/><Relationship Id="rId5" Type="http://schemas.openxmlformats.org/officeDocument/2006/relationships/image" Target="../media/image13.jpeg"/><Relationship Id="rId6" Type="http://schemas.openxmlformats.org/officeDocument/2006/relationships/hyperlink" Target="http://www.google.co.uk/url?sa=i&amp;source=images&amp;cd=&amp;cad=rja&amp;uact=8&amp;ved=0CAgQjRw&amp;url=http://ritournelleblog.com/category/store-windows-2/page/4/&amp;ei=FWu3VPbXIsH0UNOjgvAJ&amp;psig=AFQjCNFi_t0Uvn-B9uhTM1owthRDUFXNlw&amp;ust=1421393045678108" TargetMode="External"/><Relationship Id="rId7"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hyperlink" Target="http://www.google.co.uk/url?sa=i&amp;source=images&amp;cd=&amp;cad=rja&amp;uact=8&amp;ved=0CAgQjRw&amp;url=http://memekid.com/funny-celebrity-crying-face.htm&amp;ei=qGq3VMDeBMjlaIDkglA&amp;psig=AFQjCNEhokGcOJsWeC0jls_qjyuf1nAb5Q&amp;ust=1421392936157668" TargetMode="External"/></Relationships>
</file>

<file path=ppt/slides/_rels/slide75.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hyperlink" Target="http://www.google.co.uk/url?sa=i&amp;source=images&amp;cd=&amp;cad=rja&amp;uact=8&amp;ved=0CAgQjRw&amp;url=http://rosemaryonthetv.com/2011/07/26/aaron-says-crack-is-whack/&amp;ei=t2q3VMuBMMTdaqLLgYgP&amp;psig=AFQjCNFQt7yKpG_PExjtC8n7RcSRs2TB7Q&amp;ust=1421392951881300" TargetMode="External"/><Relationship Id="rId5" Type="http://schemas.openxmlformats.org/officeDocument/2006/relationships/image" Target="../media/image13.jpeg"/><Relationship Id="rId6" Type="http://schemas.openxmlformats.org/officeDocument/2006/relationships/hyperlink" Target="http://www.google.co.uk/url?sa=i&amp;source=images&amp;cd=&amp;cad=rja&amp;uact=8&amp;ved=0CAgQjRw&amp;url=http://ritournelleblog.com/category/store-windows-2/page/4/&amp;ei=FWu3VPbXIsH0UNOjgvAJ&amp;psig=AFQjCNFi_t0Uvn-B9uhTM1owthRDUFXNlw&amp;ust=1421393045678108" TargetMode="External"/><Relationship Id="rId7"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hyperlink" Target="http://www.google.co.uk/url?sa=i&amp;source=images&amp;cd=&amp;cad=rja&amp;uact=8&amp;ved=0CAgQjRw&amp;url=http://memekid.com/funny-celebrity-crying-face.htm&amp;ei=qGq3VMDeBMjlaIDkglA&amp;psig=AFQjCNEhokGcOJsWeC0jls_qjyuf1nAb5Q&amp;ust=1421392936157668" TargetMode="Externa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323528" y="4067175"/>
            <a:ext cx="8229600" cy="4525963"/>
          </a:xfrm>
        </p:spPr>
        <p:txBody>
          <a:bodyPr/>
          <a:lstStyle/>
          <a:p>
            <a:r>
              <a:rPr lang="en-GB" dirty="0" smtClean="0">
                <a:solidFill>
                  <a:srgbClr val="002060"/>
                </a:solidFill>
              </a:rPr>
              <a:t>What ideas does this image give you?</a:t>
            </a:r>
            <a:endParaRPr lang="en-GB" dirty="0">
              <a:solidFill>
                <a:srgbClr val="002060"/>
              </a:solidFill>
            </a:endParaRPr>
          </a:p>
        </p:txBody>
      </p:sp>
      <p:pic>
        <p:nvPicPr>
          <p:cNvPr id="1026" name="Picture 2" descr="http://thepartyconnection.files.wordpress.com/2013/05/article-2311016-195d7e2f000005dc-379_634x418.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85725"/>
            <a:ext cx="6038850" cy="3981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5195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323528" y="4067175"/>
            <a:ext cx="8229600" cy="4525963"/>
          </a:xfrm>
        </p:spPr>
        <p:txBody>
          <a:bodyPr/>
          <a:lstStyle/>
          <a:p>
            <a:endParaRPr lang="en-GB" dirty="0">
              <a:solidFill>
                <a:srgbClr val="002060"/>
              </a:solidFill>
            </a:endParaRPr>
          </a:p>
        </p:txBody>
      </p:sp>
      <p:pic>
        <p:nvPicPr>
          <p:cNvPr id="1026" name="Picture 2" descr="http://thepartyconnection.files.wordpress.com/2013/05/article-2311016-195d7e2f000005dc-379_634x418.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800" y="69194"/>
            <a:ext cx="3019425" cy="1990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9124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399306" y="4149080"/>
            <a:ext cx="8229600" cy="4525963"/>
          </a:xfrm>
        </p:spPr>
        <p:txBody>
          <a:bodyPr/>
          <a:lstStyle/>
          <a:p>
            <a:r>
              <a:rPr lang="en-GB" dirty="0" smtClean="0">
                <a:solidFill>
                  <a:srgbClr val="002060"/>
                </a:solidFill>
              </a:rPr>
              <a:t>What can you guess about the story we will be reading from its front cover?</a:t>
            </a:r>
            <a:endParaRPr lang="en-GB" dirty="0">
              <a:solidFill>
                <a:srgbClr val="002060"/>
              </a:solidFill>
            </a:endParaRPr>
          </a:p>
        </p:txBody>
      </p:sp>
      <p:pic>
        <p:nvPicPr>
          <p:cNvPr id="2050" name="Picture 2" descr="http://covers.feedbooks.net/book/1153.jpg?size=large&amp;t=1390577271">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5856" y="188640"/>
            <a:ext cx="24765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0737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399306" y="4149080"/>
            <a:ext cx="8229600" cy="4525963"/>
          </a:xfrm>
        </p:spPr>
        <p:txBody>
          <a:bodyPr/>
          <a:lstStyle/>
          <a:p>
            <a:endParaRPr lang="en-GB" dirty="0">
              <a:solidFill>
                <a:srgbClr val="002060"/>
              </a:solidFill>
            </a:endParaRPr>
          </a:p>
        </p:txBody>
      </p:sp>
      <p:pic>
        <p:nvPicPr>
          <p:cNvPr id="2050" name="Picture 2" descr="http://covers.feedbooks.net/book/1153.jpg?size=large&amp;t=1390577271">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832" y="1340768"/>
            <a:ext cx="24765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90631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08721"/>
            <a:ext cx="7772400" cy="2691730"/>
          </a:xfrm>
        </p:spPr>
        <p:style>
          <a:lnRef idx="1">
            <a:schemeClr val="accent4"/>
          </a:lnRef>
          <a:fillRef idx="2">
            <a:schemeClr val="accent4"/>
          </a:fillRef>
          <a:effectRef idx="1">
            <a:schemeClr val="accent4"/>
          </a:effectRef>
          <a:fontRef idx="minor">
            <a:schemeClr val="dk1"/>
          </a:fontRef>
        </p:style>
        <p:txBody>
          <a:bodyPr>
            <a:normAutofit/>
          </a:bodyPr>
          <a:lstStyle/>
          <a:p>
            <a:r>
              <a:rPr lang="en-GB" b="1" dirty="0" smtClean="0">
                <a:solidFill>
                  <a:srgbClr val="002060"/>
                </a:solidFill>
              </a:rPr>
              <a:t>Today we are practising inference and learning new vocabulary.</a:t>
            </a:r>
            <a:endParaRPr lang="en-GB" b="1" dirty="0">
              <a:solidFill>
                <a:srgbClr val="002060"/>
              </a:solidFill>
            </a:endParaRPr>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515188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r>
              <a:rPr lang="en-GB" dirty="0">
                <a:solidFill>
                  <a:srgbClr val="002060"/>
                </a:solidFill>
              </a:rPr>
              <a:t>Begin with an individual, and before you know it you find that you have created a type; begin with a type, and you find that you have </a:t>
            </a:r>
            <a:r>
              <a:rPr lang="en-GB" dirty="0" smtClean="0">
                <a:solidFill>
                  <a:srgbClr val="002060"/>
                </a:solidFill>
              </a:rPr>
              <a:t>created—nothing.</a:t>
            </a:r>
            <a:endParaRPr lang="en-GB" dirty="0">
              <a:solidFill>
                <a:srgbClr val="002060"/>
              </a:solidFill>
            </a:endParaRPr>
          </a:p>
        </p:txBody>
      </p:sp>
      <p:sp>
        <p:nvSpPr>
          <p:cNvPr id="4" name="Rounded Rectangle 3"/>
          <p:cNvSpPr/>
          <p:nvPr/>
        </p:nvSpPr>
        <p:spPr>
          <a:xfrm>
            <a:off x="6516216" y="5805264"/>
            <a:ext cx="2376264"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What does Fitzgerald mean?</a:t>
            </a:r>
          </a:p>
          <a:p>
            <a:pPr algn="ctr"/>
            <a:r>
              <a:rPr lang="en-GB" dirty="0" smtClean="0"/>
              <a:t>Why begin like this?</a:t>
            </a:r>
            <a:endParaRPr lang="en-GB" dirty="0"/>
          </a:p>
        </p:txBody>
      </p:sp>
    </p:spTree>
    <p:extLst>
      <p:ext uri="{BB962C8B-B14F-4D97-AF65-F5344CB8AC3E}">
        <p14:creationId xmlns:p14="http://schemas.microsoft.com/office/powerpoint/2010/main" val="302723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solidFill>
                  <a:srgbClr val="002060"/>
                </a:solidFill>
              </a:rPr>
              <a:t>There are many ambitious words in this story. </a:t>
            </a:r>
            <a:endParaRPr lang="en-GB" dirty="0">
              <a:solidFill>
                <a:srgbClr val="002060"/>
              </a:solidFill>
            </a:endParaRPr>
          </a:p>
          <a:p>
            <a:endParaRPr lang="en-GB" dirty="0" smtClean="0">
              <a:solidFill>
                <a:srgbClr val="002060"/>
              </a:solidFill>
            </a:endParaRPr>
          </a:p>
          <a:p>
            <a:r>
              <a:rPr lang="en-GB" dirty="0" smtClean="0">
                <a:solidFill>
                  <a:srgbClr val="002060"/>
                </a:solidFill>
              </a:rPr>
              <a:t>As one of our class aims is to expand our vocabulary, make sure you note down new words you’d like to learn as we read.</a:t>
            </a:r>
          </a:p>
        </p:txBody>
      </p:sp>
    </p:spTree>
    <p:extLst>
      <p:ext uri="{BB962C8B-B14F-4D97-AF65-F5344CB8AC3E}">
        <p14:creationId xmlns:p14="http://schemas.microsoft.com/office/powerpoint/2010/main" val="3715805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03648" y="1340768"/>
            <a:ext cx="6192688" cy="4525963"/>
          </a:xfrm>
        </p:spPr>
        <p:txBody>
          <a:bodyPr>
            <a:normAutofit fontScale="62500" lnSpcReduction="20000"/>
          </a:bodyPr>
          <a:lstStyle/>
          <a:p>
            <a:pPr marL="0" indent="0">
              <a:buNone/>
            </a:pPr>
            <a:r>
              <a:rPr lang="en-GB" dirty="0">
                <a:solidFill>
                  <a:srgbClr val="002060"/>
                </a:solidFill>
              </a:rPr>
              <a:t>Let me tell you about the very rich. They are different from you and me. They possess and enjoy early, and it does something to them, makes them soft where we are hard, and cynical where we are trustful, in a way that, unless you were born rich, it is very difficult to understand. They think, deep in their hearts, that they are better than we are because we had to discover the compensations and refuges of life for ourselves. Even when they enter deep into our world or sink below us, they still think that they are better than we are. They are different. The only way I can describe young Anson Hunter is to approach him as if he were a foreigner and cling stubbornly to my point of view. If I accept his for a moment I am lost--I have nothing to show but a preposterous movie.</a:t>
            </a:r>
          </a:p>
          <a:p>
            <a:pPr marL="0" indent="0">
              <a:buNone/>
            </a:pPr>
            <a:endParaRPr lang="en-GB" dirty="0">
              <a:solidFill>
                <a:srgbClr val="002060"/>
              </a:solidFill>
            </a:endParaRPr>
          </a:p>
        </p:txBody>
      </p:sp>
    </p:spTree>
    <p:extLst>
      <p:ext uri="{BB962C8B-B14F-4D97-AF65-F5344CB8AC3E}">
        <p14:creationId xmlns:p14="http://schemas.microsoft.com/office/powerpoint/2010/main" val="443405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solidFill>
                  <a:srgbClr val="002060"/>
                </a:solidFill>
              </a:rPr>
              <a:t>Queer</a:t>
            </a:r>
          </a:p>
          <a:p>
            <a:r>
              <a:rPr lang="en-GB" dirty="0" smtClean="0">
                <a:solidFill>
                  <a:srgbClr val="002060"/>
                </a:solidFill>
              </a:rPr>
              <a:t>Proclaiming</a:t>
            </a:r>
          </a:p>
          <a:p>
            <a:r>
              <a:rPr lang="en-GB" dirty="0" smtClean="0">
                <a:solidFill>
                  <a:srgbClr val="002060"/>
                </a:solidFill>
              </a:rPr>
              <a:t>Abnormality</a:t>
            </a:r>
          </a:p>
          <a:p>
            <a:r>
              <a:rPr lang="en-GB" dirty="0" smtClean="0">
                <a:solidFill>
                  <a:srgbClr val="002060"/>
                </a:solidFill>
              </a:rPr>
              <a:t>Conceal</a:t>
            </a:r>
          </a:p>
          <a:p>
            <a:r>
              <a:rPr lang="en-GB" dirty="0" smtClean="0">
                <a:solidFill>
                  <a:srgbClr val="002060"/>
                </a:solidFill>
              </a:rPr>
              <a:t>Protestation</a:t>
            </a:r>
          </a:p>
          <a:p>
            <a:r>
              <a:rPr lang="en-GB" dirty="0" err="1" smtClean="0">
                <a:solidFill>
                  <a:srgbClr val="002060"/>
                </a:solidFill>
              </a:rPr>
              <a:t>Misprison</a:t>
            </a:r>
            <a:endParaRPr lang="en-GB" dirty="0" smtClean="0">
              <a:solidFill>
                <a:srgbClr val="002060"/>
              </a:solidFill>
            </a:endParaRPr>
          </a:p>
          <a:p>
            <a:endParaRPr lang="en-GB" dirty="0">
              <a:solidFill>
                <a:srgbClr val="002060"/>
              </a:solidFill>
            </a:endParaRPr>
          </a:p>
        </p:txBody>
      </p:sp>
    </p:spTree>
    <p:extLst>
      <p:ext uri="{BB962C8B-B14F-4D97-AF65-F5344CB8AC3E}">
        <p14:creationId xmlns:p14="http://schemas.microsoft.com/office/powerpoint/2010/main" val="2843501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Why use the first person?</a:t>
            </a:r>
          </a:p>
          <a:p>
            <a:endParaRPr lang="en-GB" dirty="0"/>
          </a:p>
          <a:p>
            <a:endParaRPr lang="en-GB" dirty="0"/>
          </a:p>
        </p:txBody>
      </p:sp>
    </p:spTree>
    <p:extLst>
      <p:ext uri="{BB962C8B-B14F-4D97-AF65-F5344CB8AC3E}">
        <p14:creationId xmlns:p14="http://schemas.microsoft.com/office/powerpoint/2010/main" val="35263314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solidFill>
                  <a:srgbClr val="002060"/>
                </a:solidFill>
              </a:rPr>
              <a:t>Compensations</a:t>
            </a:r>
          </a:p>
          <a:p>
            <a:r>
              <a:rPr lang="en-GB" dirty="0" smtClean="0">
                <a:solidFill>
                  <a:srgbClr val="002060"/>
                </a:solidFill>
              </a:rPr>
              <a:t>Refuge</a:t>
            </a:r>
          </a:p>
          <a:p>
            <a:r>
              <a:rPr lang="en-GB" dirty="0" smtClean="0">
                <a:solidFill>
                  <a:srgbClr val="002060"/>
                </a:solidFill>
              </a:rPr>
              <a:t>Preposterous</a:t>
            </a:r>
          </a:p>
          <a:p>
            <a:r>
              <a:rPr lang="en-GB" dirty="0" smtClean="0">
                <a:solidFill>
                  <a:srgbClr val="002060"/>
                </a:solidFill>
              </a:rPr>
              <a:t>Superiority</a:t>
            </a:r>
          </a:p>
          <a:p>
            <a:r>
              <a:rPr lang="en-GB" dirty="0" smtClean="0">
                <a:solidFill>
                  <a:srgbClr val="002060"/>
                </a:solidFill>
              </a:rPr>
              <a:t>Deference</a:t>
            </a:r>
          </a:p>
          <a:p>
            <a:r>
              <a:rPr lang="en-GB" dirty="0" smtClean="0">
                <a:solidFill>
                  <a:srgbClr val="002060"/>
                </a:solidFill>
              </a:rPr>
              <a:t>Disdained</a:t>
            </a:r>
          </a:p>
          <a:p>
            <a:endParaRPr lang="en-GB" dirty="0">
              <a:solidFill>
                <a:srgbClr val="002060"/>
              </a:solidFill>
            </a:endParaRPr>
          </a:p>
        </p:txBody>
      </p:sp>
    </p:spTree>
    <p:extLst>
      <p:ext uri="{BB962C8B-B14F-4D97-AF65-F5344CB8AC3E}">
        <p14:creationId xmlns:p14="http://schemas.microsoft.com/office/powerpoint/2010/main" val="1933741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What do you know about the family? </a:t>
            </a:r>
          </a:p>
          <a:p>
            <a:endParaRPr lang="en-GB" dirty="0"/>
          </a:p>
          <a:p>
            <a:r>
              <a:rPr lang="en-GB" dirty="0" smtClean="0"/>
              <a:t>What do you infer?</a:t>
            </a:r>
            <a:endParaRPr lang="en-GB" dirty="0"/>
          </a:p>
        </p:txBody>
      </p:sp>
    </p:spTree>
    <p:extLst>
      <p:ext uri="{BB962C8B-B14F-4D97-AF65-F5344CB8AC3E}">
        <p14:creationId xmlns:p14="http://schemas.microsoft.com/office/powerpoint/2010/main" val="25411247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1484784"/>
            <a:ext cx="8229600" cy="4525963"/>
          </a:xfrm>
        </p:spPr>
        <p:txBody>
          <a:bodyPr>
            <a:normAutofit fontScale="92500" lnSpcReduction="20000"/>
          </a:bodyPr>
          <a:lstStyle/>
          <a:p>
            <a:r>
              <a:rPr lang="en-GB" dirty="0" smtClean="0">
                <a:solidFill>
                  <a:srgbClr val="002060"/>
                </a:solidFill>
              </a:rPr>
              <a:t>Feudal</a:t>
            </a:r>
          </a:p>
          <a:p>
            <a:r>
              <a:rPr lang="en-GB" dirty="0" smtClean="0">
                <a:solidFill>
                  <a:srgbClr val="002060"/>
                </a:solidFill>
              </a:rPr>
              <a:t>Clan</a:t>
            </a:r>
          </a:p>
          <a:p>
            <a:r>
              <a:rPr lang="en-GB" dirty="0" smtClean="0">
                <a:solidFill>
                  <a:srgbClr val="002060"/>
                </a:solidFill>
              </a:rPr>
              <a:t>Aspirations</a:t>
            </a:r>
          </a:p>
          <a:p>
            <a:r>
              <a:rPr lang="en-GB" dirty="0" smtClean="0">
                <a:solidFill>
                  <a:srgbClr val="002060"/>
                </a:solidFill>
              </a:rPr>
              <a:t>Conventional</a:t>
            </a:r>
          </a:p>
          <a:p>
            <a:r>
              <a:rPr lang="en-GB" dirty="0" smtClean="0">
                <a:solidFill>
                  <a:srgbClr val="002060"/>
                </a:solidFill>
              </a:rPr>
              <a:t>Irreproachable</a:t>
            </a:r>
          </a:p>
          <a:p>
            <a:r>
              <a:rPr lang="en-GB" dirty="0" smtClean="0">
                <a:solidFill>
                  <a:srgbClr val="002060"/>
                </a:solidFill>
              </a:rPr>
              <a:t>Idealism</a:t>
            </a:r>
          </a:p>
          <a:p>
            <a:r>
              <a:rPr lang="en-GB" dirty="0" smtClean="0">
                <a:solidFill>
                  <a:srgbClr val="002060"/>
                </a:solidFill>
              </a:rPr>
              <a:t>Illusion</a:t>
            </a:r>
          </a:p>
          <a:p>
            <a:r>
              <a:rPr lang="en-GB" dirty="0" smtClean="0">
                <a:solidFill>
                  <a:srgbClr val="002060"/>
                </a:solidFill>
              </a:rPr>
              <a:t>Compromise</a:t>
            </a:r>
          </a:p>
          <a:p>
            <a:r>
              <a:rPr lang="en-GB" dirty="0" smtClean="0">
                <a:solidFill>
                  <a:srgbClr val="002060"/>
                </a:solidFill>
              </a:rPr>
              <a:t>Avid</a:t>
            </a:r>
          </a:p>
          <a:p>
            <a:endParaRPr lang="en-GB" dirty="0">
              <a:solidFill>
                <a:srgbClr val="002060"/>
              </a:solidFill>
            </a:endParaRPr>
          </a:p>
        </p:txBody>
      </p:sp>
    </p:spTree>
    <p:extLst>
      <p:ext uri="{BB962C8B-B14F-4D97-AF65-F5344CB8AC3E}">
        <p14:creationId xmlns:p14="http://schemas.microsoft.com/office/powerpoint/2010/main" val="25965293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What is your impression of life for the very rich?</a:t>
            </a:r>
          </a:p>
          <a:p>
            <a:endParaRPr lang="en-GB" dirty="0"/>
          </a:p>
          <a:p>
            <a:r>
              <a:rPr lang="en-GB" dirty="0" smtClean="0"/>
              <a:t>What details does Fitzgerald include to make us visualise it?</a:t>
            </a:r>
            <a:endParaRPr lang="en-GB" dirty="0"/>
          </a:p>
        </p:txBody>
      </p:sp>
    </p:spTree>
    <p:extLst>
      <p:ext uri="{BB962C8B-B14F-4D97-AF65-F5344CB8AC3E}">
        <p14:creationId xmlns:p14="http://schemas.microsoft.com/office/powerpoint/2010/main" val="8073713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1484784"/>
            <a:ext cx="8229600" cy="4525963"/>
          </a:xfrm>
        </p:spPr>
        <p:txBody>
          <a:bodyPr>
            <a:normAutofit lnSpcReduction="10000"/>
          </a:bodyPr>
          <a:lstStyle/>
          <a:p>
            <a:r>
              <a:rPr lang="en-GB" dirty="0" smtClean="0">
                <a:solidFill>
                  <a:srgbClr val="002060"/>
                </a:solidFill>
              </a:rPr>
              <a:t>Emasculated</a:t>
            </a:r>
          </a:p>
          <a:p>
            <a:r>
              <a:rPr lang="en-GB" dirty="0" smtClean="0">
                <a:solidFill>
                  <a:srgbClr val="002060"/>
                </a:solidFill>
              </a:rPr>
              <a:t>Hypnosis</a:t>
            </a:r>
          </a:p>
          <a:p>
            <a:r>
              <a:rPr lang="en-GB" dirty="0" smtClean="0">
                <a:solidFill>
                  <a:srgbClr val="002060"/>
                </a:solidFill>
              </a:rPr>
              <a:t>Facetiousness</a:t>
            </a:r>
          </a:p>
          <a:p>
            <a:r>
              <a:rPr lang="en-GB" dirty="0" smtClean="0">
                <a:solidFill>
                  <a:srgbClr val="002060"/>
                </a:solidFill>
              </a:rPr>
              <a:t>Cynicism</a:t>
            </a:r>
          </a:p>
          <a:p>
            <a:r>
              <a:rPr lang="en-GB" dirty="0" smtClean="0">
                <a:solidFill>
                  <a:srgbClr val="002060"/>
                </a:solidFill>
              </a:rPr>
              <a:t>Engrossed</a:t>
            </a:r>
          </a:p>
          <a:p>
            <a:r>
              <a:rPr lang="en-GB" dirty="0" smtClean="0">
                <a:solidFill>
                  <a:srgbClr val="002060"/>
                </a:solidFill>
              </a:rPr>
              <a:t>Constraint</a:t>
            </a:r>
          </a:p>
          <a:p>
            <a:r>
              <a:rPr lang="en-GB" dirty="0" smtClean="0">
                <a:solidFill>
                  <a:srgbClr val="002060"/>
                </a:solidFill>
              </a:rPr>
              <a:t>Rapt</a:t>
            </a:r>
          </a:p>
          <a:p>
            <a:r>
              <a:rPr lang="en-GB" dirty="0" smtClean="0">
                <a:solidFill>
                  <a:srgbClr val="002060"/>
                </a:solidFill>
              </a:rPr>
              <a:t>Intensity</a:t>
            </a:r>
          </a:p>
          <a:p>
            <a:endParaRPr lang="en-GB" dirty="0">
              <a:solidFill>
                <a:srgbClr val="002060"/>
              </a:solidFill>
            </a:endParaRPr>
          </a:p>
        </p:txBody>
      </p:sp>
    </p:spTree>
    <p:extLst>
      <p:ext uri="{BB962C8B-B14F-4D97-AF65-F5344CB8AC3E}">
        <p14:creationId xmlns:p14="http://schemas.microsoft.com/office/powerpoint/2010/main" val="30504765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How does Fitzgerald use language in an interesting way to show them falling in love?</a:t>
            </a:r>
            <a:endParaRPr lang="en-GB" dirty="0"/>
          </a:p>
        </p:txBody>
      </p:sp>
    </p:spTree>
    <p:extLst>
      <p:ext uri="{BB962C8B-B14F-4D97-AF65-F5344CB8AC3E}">
        <p14:creationId xmlns:p14="http://schemas.microsoft.com/office/powerpoint/2010/main" val="334700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1484784"/>
            <a:ext cx="8229600" cy="4525963"/>
          </a:xfrm>
        </p:spPr>
        <p:txBody>
          <a:bodyPr>
            <a:normAutofit/>
          </a:bodyPr>
          <a:lstStyle/>
          <a:p>
            <a:r>
              <a:rPr lang="en-GB" dirty="0" smtClean="0">
                <a:solidFill>
                  <a:srgbClr val="002060"/>
                </a:solidFill>
              </a:rPr>
              <a:t>Communion</a:t>
            </a:r>
          </a:p>
          <a:p>
            <a:r>
              <a:rPr lang="en-GB" dirty="0" smtClean="0">
                <a:solidFill>
                  <a:srgbClr val="002060"/>
                </a:solidFill>
              </a:rPr>
              <a:t>Authoritative</a:t>
            </a:r>
          </a:p>
          <a:p>
            <a:r>
              <a:rPr lang="en-GB" dirty="0" smtClean="0">
                <a:solidFill>
                  <a:srgbClr val="002060"/>
                </a:solidFill>
              </a:rPr>
              <a:t>Naïve</a:t>
            </a:r>
          </a:p>
          <a:p>
            <a:endParaRPr lang="en-GB" dirty="0">
              <a:solidFill>
                <a:srgbClr val="002060"/>
              </a:solidFill>
            </a:endParaRPr>
          </a:p>
        </p:txBody>
      </p:sp>
    </p:spTree>
    <p:extLst>
      <p:ext uri="{BB962C8B-B14F-4D97-AF65-F5344CB8AC3E}">
        <p14:creationId xmlns:p14="http://schemas.microsoft.com/office/powerpoint/2010/main" val="30840420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en-GB" b="1" dirty="0" smtClean="0">
                <a:solidFill>
                  <a:srgbClr val="002060"/>
                </a:solidFill>
              </a:rPr>
              <a:t>Independent writing:</a:t>
            </a:r>
            <a:endParaRPr lang="en-GB" b="1" dirty="0">
              <a:solidFill>
                <a:srgbClr val="002060"/>
              </a:solidFill>
            </a:endParaRPr>
          </a:p>
        </p:txBody>
      </p:sp>
      <p:sp>
        <p:nvSpPr>
          <p:cNvPr id="3" name="Content Placeholder 2"/>
          <p:cNvSpPr>
            <a:spLocks noGrp="1"/>
          </p:cNvSpPr>
          <p:nvPr>
            <p:ph idx="1"/>
          </p:nvPr>
        </p:nvSpPr>
        <p:spPr/>
        <p:txBody>
          <a:bodyPr>
            <a:normAutofit fontScale="92500"/>
          </a:bodyPr>
          <a:lstStyle/>
          <a:p>
            <a:r>
              <a:rPr lang="en-GB" sz="4000" dirty="0" smtClean="0">
                <a:solidFill>
                  <a:srgbClr val="002060"/>
                </a:solidFill>
              </a:rPr>
              <a:t>How does Fitzgerald set the scene in “The Rich Boy”?</a:t>
            </a:r>
          </a:p>
          <a:p>
            <a:endParaRPr lang="en-GB" sz="4000" dirty="0">
              <a:solidFill>
                <a:srgbClr val="002060"/>
              </a:solidFill>
            </a:endParaRPr>
          </a:p>
          <a:p>
            <a:r>
              <a:rPr lang="en-GB" sz="4000" dirty="0" smtClean="0">
                <a:solidFill>
                  <a:srgbClr val="002060"/>
                </a:solidFill>
              </a:rPr>
              <a:t>You may wish to consider:</a:t>
            </a:r>
          </a:p>
          <a:p>
            <a:pPr lvl="1"/>
            <a:r>
              <a:rPr lang="en-GB" sz="3600" dirty="0" smtClean="0">
                <a:solidFill>
                  <a:srgbClr val="002060"/>
                </a:solidFill>
              </a:rPr>
              <a:t>What ideas does he introduce?</a:t>
            </a:r>
          </a:p>
          <a:p>
            <a:pPr lvl="1"/>
            <a:r>
              <a:rPr lang="en-GB" sz="3600" dirty="0" smtClean="0">
                <a:solidFill>
                  <a:srgbClr val="002060"/>
                </a:solidFill>
              </a:rPr>
              <a:t>What methods does he use?</a:t>
            </a:r>
          </a:p>
          <a:p>
            <a:pPr lvl="1"/>
            <a:r>
              <a:rPr lang="en-GB" sz="3600" dirty="0" smtClean="0">
                <a:solidFill>
                  <a:srgbClr val="002060"/>
                </a:solidFill>
              </a:rPr>
              <a:t>What are the characters or setting like?</a:t>
            </a:r>
            <a:endParaRPr lang="en-GB" sz="3600" dirty="0">
              <a:solidFill>
                <a:srgbClr val="002060"/>
              </a:solidFill>
            </a:endParaRPr>
          </a:p>
        </p:txBody>
      </p:sp>
    </p:spTree>
    <p:extLst>
      <p:ext uri="{BB962C8B-B14F-4D97-AF65-F5344CB8AC3E}">
        <p14:creationId xmlns:p14="http://schemas.microsoft.com/office/powerpoint/2010/main" val="34065885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en-GB" b="1" dirty="0" smtClean="0">
                <a:solidFill>
                  <a:srgbClr val="002060"/>
                </a:solidFill>
              </a:rPr>
              <a:t>Finally:</a:t>
            </a:r>
            <a:endParaRPr lang="en-GB" b="1" dirty="0">
              <a:solidFill>
                <a:srgbClr val="002060"/>
              </a:solidFill>
            </a:endParaRPr>
          </a:p>
        </p:txBody>
      </p:sp>
      <p:sp>
        <p:nvSpPr>
          <p:cNvPr id="3" name="Content Placeholder 2"/>
          <p:cNvSpPr>
            <a:spLocks noGrp="1"/>
          </p:cNvSpPr>
          <p:nvPr>
            <p:ph idx="1"/>
          </p:nvPr>
        </p:nvSpPr>
        <p:spPr/>
        <p:txBody>
          <a:bodyPr>
            <a:normAutofit/>
          </a:bodyPr>
          <a:lstStyle/>
          <a:p>
            <a:r>
              <a:rPr lang="en-GB" sz="4000" dirty="0" smtClean="0">
                <a:solidFill>
                  <a:srgbClr val="002060"/>
                </a:solidFill>
              </a:rPr>
              <a:t>What is your favourite new word you have learned today?</a:t>
            </a:r>
          </a:p>
          <a:p>
            <a:endParaRPr lang="en-GB" sz="4000" dirty="0">
              <a:solidFill>
                <a:srgbClr val="002060"/>
              </a:solidFill>
            </a:endParaRPr>
          </a:p>
          <a:p>
            <a:r>
              <a:rPr lang="en-GB" sz="4000" dirty="0" smtClean="0">
                <a:solidFill>
                  <a:srgbClr val="002060"/>
                </a:solidFill>
              </a:rPr>
              <a:t>Use it in an original sentence (one you have made up yourself).</a:t>
            </a:r>
            <a:endParaRPr lang="en-GB" sz="4000" dirty="0">
              <a:solidFill>
                <a:srgbClr val="002060"/>
              </a:solidFill>
            </a:endParaRPr>
          </a:p>
        </p:txBody>
      </p:sp>
    </p:spTree>
    <p:extLst>
      <p:ext uri="{BB962C8B-B14F-4D97-AF65-F5344CB8AC3E}">
        <p14:creationId xmlns:p14="http://schemas.microsoft.com/office/powerpoint/2010/main" val="10981652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17835"/>
            <a:ext cx="8229600" cy="1143000"/>
          </a:xfrm>
        </p:spPr>
        <p:style>
          <a:lnRef idx="1">
            <a:schemeClr val="accent4"/>
          </a:lnRef>
          <a:fillRef idx="2">
            <a:schemeClr val="accent4"/>
          </a:fillRef>
          <a:effectRef idx="1">
            <a:schemeClr val="accent4"/>
          </a:effectRef>
          <a:fontRef idx="minor">
            <a:schemeClr val="dk1"/>
          </a:fontRef>
        </p:style>
        <p:txBody>
          <a:bodyPr/>
          <a:lstStyle/>
          <a:p>
            <a:r>
              <a:rPr lang="en-GB" b="1" dirty="0" smtClean="0">
                <a:solidFill>
                  <a:srgbClr val="002060"/>
                </a:solidFill>
              </a:rPr>
              <a:t>To begin:</a:t>
            </a:r>
            <a:endParaRPr lang="en-GB" b="1" dirty="0">
              <a:solidFill>
                <a:srgbClr val="002060"/>
              </a:solidFill>
            </a:endParaRPr>
          </a:p>
        </p:txBody>
      </p:sp>
      <p:sp>
        <p:nvSpPr>
          <p:cNvPr id="3" name="Content Placeholder 2"/>
          <p:cNvSpPr>
            <a:spLocks noGrp="1"/>
          </p:cNvSpPr>
          <p:nvPr>
            <p:ph idx="1"/>
          </p:nvPr>
        </p:nvSpPr>
        <p:spPr>
          <a:xfrm>
            <a:off x="457200" y="2143397"/>
            <a:ext cx="8229600" cy="4525963"/>
          </a:xfrm>
        </p:spPr>
        <p:txBody>
          <a:bodyPr>
            <a:normAutofit/>
          </a:bodyPr>
          <a:lstStyle/>
          <a:p>
            <a:r>
              <a:rPr lang="en-GB" sz="4000" dirty="0" smtClean="0">
                <a:solidFill>
                  <a:srgbClr val="002060"/>
                </a:solidFill>
              </a:rPr>
              <a:t>Match the image with the name of the place.</a:t>
            </a:r>
            <a:endParaRPr lang="en-GB" sz="4000" dirty="0">
              <a:solidFill>
                <a:srgbClr val="002060"/>
              </a:solidFill>
            </a:endParaRPr>
          </a:p>
        </p:txBody>
      </p:sp>
      <p:sp>
        <p:nvSpPr>
          <p:cNvPr id="4" name="TextBox 3"/>
          <p:cNvSpPr txBox="1"/>
          <p:nvPr/>
        </p:nvSpPr>
        <p:spPr>
          <a:xfrm>
            <a:off x="7092280" y="116632"/>
            <a:ext cx="1296144" cy="369332"/>
          </a:xfrm>
          <a:prstGeom prst="rect">
            <a:avLst/>
          </a:prstGeom>
          <a:noFill/>
        </p:spPr>
        <p:txBody>
          <a:bodyPr wrap="square" rtlCol="0">
            <a:spAutoFit/>
          </a:bodyPr>
          <a:lstStyle/>
          <a:p>
            <a:r>
              <a:rPr lang="en-GB" dirty="0" smtClean="0"/>
              <a:t>2.2.15</a:t>
            </a:r>
            <a:endParaRPr lang="en-GB" dirty="0"/>
          </a:p>
        </p:txBody>
      </p:sp>
    </p:spTree>
    <p:extLst>
      <p:ext uri="{BB962C8B-B14F-4D97-AF65-F5344CB8AC3E}">
        <p14:creationId xmlns:p14="http://schemas.microsoft.com/office/powerpoint/2010/main" val="19600792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2987824" y="1412776"/>
            <a:ext cx="8229600" cy="4525963"/>
          </a:xfrm>
        </p:spPr>
        <p:txBody>
          <a:bodyPr>
            <a:normAutofit/>
          </a:bodyPr>
          <a:lstStyle/>
          <a:p>
            <a:pPr marL="0" indent="0">
              <a:buNone/>
            </a:pPr>
            <a:r>
              <a:rPr lang="en-GB" dirty="0" smtClean="0"/>
              <a:t>Yale</a:t>
            </a:r>
          </a:p>
          <a:p>
            <a:pPr marL="0" indent="0">
              <a:buNone/>
            </a:pPr>
            <a:r>
              <a:rPr lang="en-GB" dirty="0" smtClean="0"/>
              <a:t>New York</a:t>
            </a:r>
          </a:p>
          <a:p>
            <a:pPr marL="0" indent="0">
              <a:buNone/>
            </a:pPr>
            <a:r>
              <a:rPr lang="en-GB" dirty="0" smtClean="0"/>
              <a:t>Ritz</a:t>
            </a:r>
          </a:p>
          <a:p>
            <a:pPr marL="0" indent="0">
              <a:buNone/>
            </a:pPr>
            <a:r>
              <a:rPr lang="en-GB" dirty="0" smtClean="0"/>
              <a:t>Yale club</a:t>
            </a:r>
          </a:p>
          <a:p>
            <a:pPr marL="0" indent="0">
              <a:buNone/>
            </a:pPr>
            <a:r>
              <a:rPr lang="en-GB" dirty="0" smtClean="0"/>
              <a:t>Madison avenue</a:t>
            </a:r>
          </a:p>
          <a:p>
            <a:pPr marL="0" indent="0">
              <a:buNone/>
            </a:pPr>
            <a:r>
              <a:rPr lang="en-GB" dirty="0" smtClean="0"/>
              <a:t>Long Island</a:t>
            </a:r>
          </a:p>
          <a:p>
            <a:pPr marL="0" indent="0">
              <a:buNone/>
            </a:pPr>
            <a:endParaRPr lang="en-GB" dirty="0"/>
          </a:p>
        </p:txBody>
      </p:sp>
      <p:pic>
        <p:nvPicPr>
          <p:cNvPr id="1026" name="Picture 2" descr="http://lcweb2.loc.gov/pnp/det/4a10000/4a19000/4a19600/4a19635r.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5013176"/>
            <a:ext cx="1907704" cy="152020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mediad.publicbroadcasting.net/p/shared/npr/201310/239879330.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28184" y="188640"/>
            <a:ext cx="2549443" cy="191147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freesun.be/news/wp-content/uploads/2010/09/289312.jp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83476" y="4820384"/>
            <a:ext cx="2694151" cy="172261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nylandmarks.org/imagetool/image.php/image.jpg?width=220&amp;cropratio=1:1&amp;image=http://www.nylandmarks.org/images/preservation_issues/yale.jpg">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7622" y="22740"/>
            <a:ext cx="2095500" cy="209550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afflictor.com/wp-content/uploads/2011/06/800px-NewYorkCityManhattanRockefellerCenter.jpg">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155206" y="2276872"/>
            <a:ext cx="2695398" cy="169473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memory.loc.gov/award/mhsdalad/230000/230015v.jpg">
            <a:hlinkClick r:id="rId12"/>
          </p:cNvPr>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t="24832" b="8963"/>
          <a:stretch/>
        </p:blipFill>
        <p:spPr bwMode="auto">
          <a:xfrm>
            <a:off x="251520" y="2924944"/>
            <a:ext cx="2587290" cy="1145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4528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2987824" y="1412776"/>
            <a:ext cx="8229600" cy="4525963"/>
          </a:xfrm>
        </p:spPr>
        <p:txBody>
          <a:bodyPr>
            <a:normAutofit/>
          </a:bodyPr>
          <a:lstStyle/>
          <a:p>
            <a:pPr marL="0" indent="0">
              <a:buNone/>
            </a:pPr>
            <a:r>
              <a:rPr lang="en-GB" dirty="0" smtClean="0"/>
              <a:t>What kind of </a:t>
            </a:r>
          </a:p>
          <a:p>
            <a:pPr marL="0" indent="0">
              <a:buNone/>
            </a:pPr>
            <a:r>
              <a:rPr lang="en-GB" dirty="0" smtClean="0"/>
              <a:t>world do these </a:t>
            </a:r>
          </a:p>
          <a:p>
            <a:pPr marL="0" indent="0">
              <a:buNone/>
            </a:pPr>
            <a:r>
              <a:rPr lang="en-GB" dirty="0" smtClean="0"/>
              <a:t>characters live </a:t>
            </a:r>
          </a:p>
          <a:p>
            <a:pPr marL="0" indent="0">
              <a:buNone/>
            </a:pPr>
            <a:r>
              <a:rPr lang="en-GB" dirty="0" smtClean="0"/>
              <a:t>in?</a:t>
            </a:r>
            <a:endParaRPr lang="en-GB" dirty="0"/>
          </a:p>
        </p:txBody>
      </p:sp>
      <p:pic>
        <p:nvPicPr>
          <p:cNvPr id="1026" name="Picture 2" descr="http://lcweb2.loc.gov/pnp/det/4a10000/4a19000/4a19600/4a19635r.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5013176"/>
            <a:ext cx="1907704" cy="152020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mediad.publicbroadcasting.net/p/shared/npr/201310/239879330.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28184" y="188640"/>
            <a:ext cx="2549443" cy="191147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freesun.be/news/wp-content/uploads/2010/09/289312.jp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83476" y="4820384"/>
            <a:ext cx="2694151" cy="172261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nylandmarks.org/imagetool/image.php/image.jpg?width=220&amp;cropratio=1:1&amp;image=http://www.nylandmarks.org/images/preservation_issues/yale.jpg">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7622" y="22740"/>
            <a:ext cx="2095500" cy="209550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afflictor.com/wp-content/uploads/2011/06/800px-NewYorkCityManhattanRockefellerCenter.jpg">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155206" y="2276872"/>
            <a:ext cx="2695398" cy="169473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memory.loc.gov/award/mhsdalad/230000/230015v.jpg">
            <a:hlinkClick r:id="rId12"/>
          </p:cNvPr>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t="24832" b="8963"/>
          <a:stretch/>
        </p:blipFill>
        <p:spPr bwMode="auto">
          <a:xfrm>
            <a:off x="251520" y="2924944"/>
            <a:ext cx="2587290" cy="1145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86662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08721"/>
            <a:ext cx="7772400" cy="2691730"/>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en-GB" b="1" dirty="0" smtClean="0">
                <a:solidFill>
                  <a:srgbClr val="002060"/>
                </a:solidFill>
              </a:rPr>
              <a:t>Today we are learning and using new vocabulary and practising using language devices.</a:t>
            </a:r>
            <a:endParaRPr lang="en-GB" b="1" dirty="0">
              <a:solidFill>
                <a:srgbClr val="002060"/>
              </a:solidFill>
            </a:endParaRPr>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8979992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solidFill>
                  <a:srgbClr val="002060"/>
                </a:solidFill>
              </a:rPr>
              <a:t>Sobered</a:t>
            </a:r>
          </a:p>
          <a:p>
            <a:r>
              <a:rPr lang="en-GB" dirty="0" smtClean="0">
                <a:solidFill>
                  <a:srgbClr val="002060"/>
                </a:solidFill>
              </a:rPr>
              <a:t>Boisterously</a:t>
            </a:r>
          </a:p>
          <a:p>
            <a:r>
              <a:rPr lang="en-GB" dirty="0" smtClean="0">
                <a:solidFill>
                  <a:srgbClr val="002060"/>
                </a:solidFill>
              </a:rPr>
              <a:t>Quaint</a:t>
            </a:r>
          </a:p>
          <a:p>
            <a:endParaRPr lang="en-GB" dirty="0">
              <a:solidFill>
                <a:srgbClr val="002060"/>
              </a:solidFill>
            </a:endParaRPr>
          </a:p>
        </p:txBody>
      </p:sp>
    </p:spTree>
    <p:extLst>
      <p:ext uri="{BB962C8B-B14F-4D97-AF65-F5344CB8AC3E}">
        <p14:creationId xmlns:p14="http://schemas.microsoft.com/office/powerpoint/2010/main" val="14995555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lnSpcReduction="10000"/>
          </a:bodyPr>
          <a:lstStyle/>
          <a:p>
            <a:r>
              <a:rPr lang="en-GB" dirty="0" smtClean="0">
                <a:solidFill>
                  <a:srgbClr val="002060"/>
                </a:solidFill>
              </a:rPr>
              <a:t>Indifferent</a:t>
            </a:r>
          </a:p>
          <a:p>
            <a:r>
              <a:rPr lang="en-GB" dirty="0" smtClean="0">
                <a:solidFill>
                  <a:srgbClr val="002060"/>
                </a:solidFill>
              </a:rPr>
              <a:t>Incident</a:t>
            </a:r>
          </a:p>
          <a:p>
            <a:r>
              <a:rPr lang="en-GB" dirty="0" smtClean="0">
                <a:solidFill>
                  <a:srgbClr val="002060"/>
                </a:solidFill>
              </a:rPr>
              <a:t>Humility</a:t>
            </a:r>
          </a:p>
          <a:p>
            <a:r>
              <a:rPr lang="en-GB" dirty="0" smtClean="0">
                <a:solidFill>
                  <a:srgbClr val="002060"/>
                </a:solidFill>
              </a:rPr>
              <a:t>Dominated</a:t>
            </a:r>
          </a:p>
          <a:p>
            <a:r>
              <a:rPr lang="en-GB" dirty="0" smtClean="0">
                <a:solidFill>
                  <a:srgbClr val="002060"/>
                </a:solidFill>
              </a:rPr>
              <a:t>Solidity</a:t>
            </a:r>
          </a:p>
          <a:p>
            <a:r>
              <a:rPr lang="en-GB" dirty="0" smtClean="0">
                <a:solidFill>
                  <a:srgbClr val="002060"/>
                </a:solidFill>
              </a:rPr>
              <a:t>Self-indulgence</a:t>
            </a:r>
          </a:p>
          <a:p>
            <a:r>
              <a:rPr lang="en-GB" dirty="0" smtClean="0">
                <a:solidFill>
                  <a:srgbClr val="002060"/>
                </a:solidFill>
              </a:rPr>
              <a:t>Alternating</a:t>
            </a:r>
          </a:p>
          <a:p>
            <a:r>
              <a:rPr lang="en-GB" dirty="0" smtClean="0">
                <a:solidFill>
                  <a:srgbClr val="002060"/>
                </a:solidFill>
              </a:rPr>
              <a:t>Paternal</a:t>
            </a:r>
          </a:p>
          <a:p>
            <a:endParaRPr lang="en-GB" dirty="0">
              <a:solidFill>
                <a:srgbClr val="002060"/>
              </a:solidFill>
            </a:endParaRPr>
          </a:p>
        </p:txBody>
      </p:sp>
    </p:spTree>
    <p:extLst>
      <p:ext uri="{BB962C8B-B14F-4D97-AF65-F5344CB8AC3E}">
        <p14:creationId xmlns:p14="http://schemas.microsoft.com/office/powerpoint/2010/main" val="5054812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What kind of relationship is this?</a:t>
            </a:r>
            <a:endParaRPr lang="en-GB" dirty="0"/>
          </a:p>
        </p:txBody>
      </p:sp>
    </p:spTree>
    <p:extLst>
      <p:ext uri="{BB962C8B-B14F-4D97-AF65-F5344CB8AC3E}">
        <p14:creationId xmlns:p14="http://schemas.microsoft.com/office/powerpoint/2010/main" val="32207303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r>
              <a:rPr lang="en-GB" dirty="0" smtClean="0">
                <a:solidFill>
                  <a:srgbClr val="002060"/>
                </a:solidFill>
              </a:rPr>
              <a:t>Vitality</a:t>
            </a:r>
          </a:p>
          <a:p>
            <a:r>
              <a:rPr lang="en-GB" dirty="0" smtClean="0">
                <a:solidFill>
                  <a:srgbClr val="002060"/>
                </a:solidFill>
              </a:rPr>
              <a:t>Reckless</a:t>
            </a:r>
          </a:p>
          <a:p>
            <a:r>
              <a:rPr lang="en-GB" dirty="0" smtClean="0">
                <a:solidFill>
                  <a:srgbClr val="002060"/>
                </a:solidFill>
              </a:rPr>
              <a:t>Armistice</a:t>
            </a:r>
          </a:p>
          <a:p>
            <a:r>
              <a:rPr lang="en-GB" dirty="0" smtClean="0">
                <a:solidFill>
                  <a:srgbClr val="002060"/>
                </a:solidFill>
              </a:rPr>
              <a:t>Temperaments</a:t>
            </a:r>
          </a:p>
          <a:p>
            <a:r>
              <a:rPr lang="en-GB" dirty="0" smtClean="0">
                <a:solidFill>
                  <a:srgbClr val="002060"/>
                </a:solidFill>
              </a:rPr>
              <a:t>Flagrantly</a:t>
            </a:r>
          </a:p>
          <a:p>
            <a:endParaRPr lang="en-GB" dirty="0">
              <a:solidFill>
                <a:srgbClr val="002060"/>
              </a:solidFill>
            </a:endParaRPr>
          </a:p>
        </p:txBody>
      </p:sp>
    </p:spTree>
    <p:extLst>
      <p:ext uri="{BB962C8B-B14F-4D97-AF65-F5344CB8AC3E}">
        <p14:creationId xmlns:p14="http://schemas.microsoft.com/office/powerpoint/2010/main" val="20040470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What hints does Fitzgerald give us about their relationship?</a:t>
            </a:r>
            <a:endParaRPr lang="en-GB" dirty="0"/>
          </a:p>
        </p:txBody>
      </p:sp>
    </p:spTree>
    <p:extLst>
      <p:ext uri="{BB962C8B-B14F-4D97-AF65-F5344CB8AC3E}">
        <p14:creationId xmlns:p14="http://schemas.microsoft.com/office/powerpoint/2010/main" val="2077605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lnSpcReduction="20000"/>
          </a:bodyPr>
          <a:lstStyle/>
          <a:p>
            <a:r>
              <a:rPr lang="en-GB" dirty="0" smtClean="0">
                <a:solidFill>
                  <a:srgbClr val="002060"/>
                </a:solidFill>
              </a:rPr>
              <a:t>Acute</a:t>
            </a:r>
          </a:p>
          <a:p>
            <a:r>
              <a:rPr lang="en-GB" dirty="0" smtClean="0">
                <a:solidFill>
                  <a:srgbClr val="002060"/>
                </a:solidFill>
              </a:rPr>
              <a:t>Vigorously</a:t>
            </a:r>
          </a:p>
          <a:p>
            <a:r>
              <a:rPr lang="en-GB" dirty="0" smtClean="0">
                <a:solidFill>
                  <a:srgbClr val="002060"/>
                </a:solidFill>
              </a:rPr>
              <a:t>Post-bellum</a:t>
            </a:r>
          </a:p>
          <a:p>
            <a:r>
              <a:rPr lang="en-GB" dirty="0" smtClean="0">
                <a:solidFill>
                  <a:srgbClr val="002060"/>
                </a:solidFill>
              </a:rPr>
              <a:t>Brokerage</a:t>
            </a:r>
          </a:p>
          <a:p>
            <a:r>
              <a:rPr lang="en-GB" dirty="0" smtClean="0">
                <a:solidFill>
                  <a:srgbClr val="002060"/>
                </a:solidFill>
              </a:rPr>
              <a:t>Opulent</a:t>
            </a:r>
          </a:p>
          <a:p>
            <a:r>
              <a:rPr lang="en-GB" dirty="0" smtClean="0">
                <a:solidFill>
                  <a:srgbClr val="002060"/>
                </a:solidFill>
              </a:rPr>
              <a:t>Abundance</a:t>
            </a:r>
          </a:p>
          <a:p>
            <a:r>
              <a:rPr lang="en-GB" dirty="0" smtClean="0">
                <a:solidFill>
                  <a:srgbClr val="002060"/>
                </a:solidFill>
              </a:rPr>
              <a:t>Occurrences</a:t>
            </a:r>
          </a:p>
          <a:p>
            <a:r>
              <a:rPr lang="en-GB" dirty="0" smtClean="0">
                <a:solidFill>
                  <a:srgbClr val="002060"/>
                </a:solidFill>
              </a:rPr>
              <a:t>Precarious</a:t>
            </a:r>
          </a:p>
          <a:p>
            <a:r>
              <a:rPr lang="en-GB" dirty="0" smtClean="0">
                <a:solidFill>
                  <a:srgbClr val="002060"/>
                </a:solidFill>
              </a:rPr>
              <a:t>Paunches</a:t>
            </a:r>
          </a:p>
          <a:p>
            <a:endParaRPr lang="en-GB" dirty="0">
              <a:solidFill>
                <a:srgbClr val="002060"/>
              </a:solidFill>
            </a:endParaRPr>
          </a:p>
        </p:txBody>
      </p:sp>
    </p:spTree>
    <p:extLst>
      <p:ext uri="{BB962C8B-B14F-4D97-AF65-F5344CB8AC3E}">
        <p14:creationId xmlns:p14="http://schemas.microsoft.com/office/powerpoint/2010/main" val="27798055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Palm Beach</a:t>
            </a:r>
            <a:endParaRPr lang="en-GB" b="1" dirty="0"/>
          </a:p>
        </p:txBody>
      </p:sp>
      <p:sp>
        <p:nvSpPr>
          <p:cNvPr id="3" name="Content Placeholder 2"/>
          <p:cNvSpPr>
            <a:spLocks noGrp="1"/>
          </p:cNvSpPr>
          <p:nvPr>
            <p:ph idx="1"/>
          </p:nvPr>
        </p:nvSpPr>
        <p:spPr/>
        <p:txBody>
          <a:bodyPr/>
          <a:lstStyle/>
          <a:p>
            <a:endParaRPr lang="en-GB" dirty="0"/>
          </a:p>
        </p:txBody>
      </p:sp>
      <p:pic>
        <p:nvPicPr>
          <p:cNvPr id="2050" name="Picture 2" descr="http://www.pittwater.nsw.gov.au/__data/assets/image/0006/29553/pb5.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496169"/>
            <a:ext cx="3744416" cy="235021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floridamemory.com/fpc/reference/rc00-59.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48108" y="4005064"/>
            <a:ext cx="3514756" cy="253062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www.propertyobserver.com.au/images/stories/flexicontent/l_kalulaflicker.jp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7544" y="4198813"/>
            <a:ext cx="3810000"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48569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Palm Beach</a:t>
            </a:r>
            <a:endParaRPr lang="en-GB" b="1" dirty="0"/>
          </a:p>
        </p:txBody>
      </p:sp>
      <p:sp>
        <p:nvSpPr>
          <p:cNvPr id="3" name="Content Placeholder 2"/>
          <p:cNvSpPr>
            <a:spLocks noGrp="1"/>
          </p:cNvSpPr>
          <p:nvPr>
            <p:ph idx="1"/>
          </p:nvPr>
        </p:nvSpPr>
        <p:spPr>
          <a:xfrm>
            <a:off x="1763688" y="1340768"/>
            <a:ext cx="5256584" cy="4525963"/>
          </a:xfrm>
        </p:spPr>
        <p:txBody>
          <a:bodyPr>
            <a:normAutofit fontScale="40000" lnSpcReduction="20000"/>
          </a:bodyPr>
          <a:lstStyle/>
          <a:p>
            <a:pPr marL="0" indent="0">
              <a:lnSpc>
                <a:spcPct val="170000"/>
              </a:lnSpc>
              <a:buNone/>
            </a:pPr>
            <a:endParaRPr lang="en-GB" dirty="0"/>
          </a:p>
          <a:p>
            <a:pPr marL="0" indent="0">
              <a:lnSpc>
                <a:spcPct val="170000"/>
              </a:lnSpc>
              <a:buNone/>
            </a:pPr>
            <a:r>
              <a:rPr lang="en-GB" dirty="0"/>
              <a:t>Palm Beach sprawled plump and opulent between the sparkling sapphire of Lake Worth, flawed here and there by house-boats at anchor, and the great turquoise bar of the Atlantic Ocean. The huge bulks of the Breakers and the Royal Poinciana rose as twin paunches from the bright level of the sand, and around them clustered the Dancing Glade, Bradley's House of Chance, and a dozen </a:t>
            </a:r>
            <a:r>
              <a:rPr lang="en-GB" dirty="0" err="1"/>
              <a:t>modistes</a:t>
            </a:r>
            <a:r>
              <a:rPr lang="en-GB" dirty="0"/>
              <a:t> and milliners with goods at triple prices from New York. Upon the </a:t>
            </a:r>
            <a:r>
              <a:rPr lang="en-GB" dirty="0" err="1"/>
              <a:t>trellissed</a:t>
            </a:r>
            <a:r>
              <a:rPr lang="en-GB" dirty="0"/>
              <a:t> veranda of the Breakers two hundred women stepped right, stepped left, wheeled, and slid in that then celebrated </a:t>
            </a:r>
            <a:r>
              <a:rPr lang="en-GB" dirty="0" err="1"/>
              <a:t>calisthenic</a:t>
            </a:r>
            <a:r>
              <a:rPr lang="en-GB" dirty="0"/>
              <a:t> known as the double-shuffle, while in half-time to the music two thousand bracelets clicked up and down on two hundred arms.</a:t>
            </a:r>
          </a:p>
          <a:p>
            <a:pPr marL="0" indent="0">
              <a:lnSpc>
                <a:spcPct val="170000"/>
              </a:lnSpc>
              <a:buNone/>
            </a:pPr>
            <a:endParaRPr lang="en-GB" dirty="0"/>
          </a:p>
        </p:txBody>
      </p:sp>
      <p:sp>
        <p:nvSpPr>
          <p:cNvPr id="4" name="Rectangle 3"/>
          <p:cNvSpPr/>
          <p:nvPr/>
        </p:nvSpPr>
        <p:spPr>
          <a:xfrm>
            <a:off x="4644008" y="6309320"/>
            <a:ext cx="4390946" cy="369332"/>
          </a:xfrm>
          <a:prstGeom prst="rect">
            <a:avLst/>
          </a:prstGeom>
        </p:spPr>
        <p:txBody>
          <a:bodyPr wrap="none">
            <a:spAutoFit/>
          </a:bodyPr>
          <a:lstStyle/>
          <a:p>
            <a:r>
              <a:rPr lang="en-GB" dirty="0" smtClean="0"/>
              <a:t>What can you say about this description?</a:t>
            </a:r>
          </a:p>
        </p:txBody>
      </p:sp>
    </p:spTree>
    <p:extLst>
      <p:ext uri="{BB962C8B-B14F-4D97-AF65-F5344CB8AC3E}">
        <p14:creationId xmlns:p14="http://schemas.microsoft.com/office/powerpoint/2010/main" val="29666050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r>
              <a:rPr lang="en-GB" dirty="0" smtClean="0">
                <a:solidFill>
                  <a:srgbClr val="002060"/>
                </a:solidFill>
              </a:rPr>
              <a:t>Veranda</a:t>
            </a:r>
          </a:p>
          <a:p>
            <a:r>
              <a:rPr lang="en-GB" dirty="0" smtClean="0">
                <a:solidFill>
                  <a:srgbClr val="002060"/>
                </a:solidFill>
              </a:rPr>
              <a:t>Callisthenic</a:t>
            </a:r>
          </a:p>
          <a:p>
            <a:r>
              <a:rPr lang="en-GB" dirty="0" smtClean="0">
                <a:solidFill>
                  <a:srgbClr val="002060"/>
                </a:solidFill>
              </a:rPr>
              <a:t>Abstractedly</a:t>
            </a:r>
          </a:p>
          <a:p>
            <a:r>
              <a:rPr lang="en-GB" dirty="0" smtClean="0">
                <a:solidFill>
                  <a:srgbClr val="002060"/>
                </a:solidFill>
              </a:rPr>
              <a:t>Humbly</a:t>
            </a:r>
          </a:p>
          <a:p>
            <a:endParaRPr lang="en-GB" dirty="0">
              <a:solidFill>
                <a:srgbClr val="002060"/>
              </a:solidFill>
            </a:endParaRPr>
          </a:p>
        </p:txBody>
      </p:sp>
    </p:spTree>
    <p:extLst>
      <p:ext uri="{BB962C8B-B14F-4D97-AF65-F5344CB8AC3E}">
        <p14:creationId xmlns:p14="http://schemas.microsoft.com/office/powerpoint/2010/main" val="35217396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How is this character’s speech made believable?</a:t>
            </a:r>
            <a:endParaRPr lang="en-GB" dirty="0"/>
          </a:p>
        </p:txBody>
      </p:sp>
    </p:spTree>
    <p:extLst>
      <p:ext uri="{BB962C8B-B14F-4D97-AF65-F5344CB8AC3E}">
        <p14:creationId xmlns:p14="http://schemas.microsoft.com/office/powerpoint/2010/main" val="26158768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r>
              <a:rPr lang="en-GB" dirty="0" smtClean="0">
                <a:solidFill>
                  <a:srgbClr val="002060"/>
                </a:solidFill>
              </a:rPr>
              <a:t>Wrung</a:t>
            </a:r>
          </a:p>
          <a:p>
            <a:r>
              <a:rPr lang="en-GB" dirty="0" smtClean="0">
                <a:solidFill>
                  <a:srgbClr val="002060"/>
                </a:solidFill>
              </a:rPr>
              <a:t>Enigma</a:t>
            </a:r>
          </a:p>
          <a:p>
            <a:r>
              <a:rPr lang="en-GB" dirty="0" smtClean="0">
                <a:solidFill>
                  <a:srgbClr val="002060"/>
                </a:solidFill>
              </a:rPr>
              <a:t>Restless</a:t>
            </a:r>
          </a:p>
          <a:p>
            <a:r>
              <a:rPr lang="en-GB" dirty="0" smtClean="0">
                <a:solidFill>
                  <a:srgbClr val="002060"/>
                </a:solidFill>
              </a:rPr>
              <a:t>Intimated</a:t>
            </a:r>
          </a:p>
          <a:p>
            <a:r>
              <a:rPr lang="en-GB" dirty="0" smtClean="0">
                <a:solidFill>
                  <a:srgbClr val="002060"/>
                </a:solidFill>
              </a:rPr>
              <a:t>Stout</a:t>
            </a:r>
          </a:p>
          <a:p>
            <a:r>
              <a:rPr lang="en-GB" dirty="0" smtClean="0">
                <a:solidFill>
                  <a:srgbClr val="002060"/>
                </a:solidFill>
              </a:rPr>
              <a:t>Conservative</a:t>
            </a:r>
          </a:p>
          <a:p>
            <a:endParaRPr lang="en-GB" dirty="0">
              <a:solidFill>
                <a:srgbClr val="002060"/>
              </a:solidFill>
            </a:endParaRPr>
          </a:p>
        </p:txBody>
      </p:sp>
    </p:spTree>
    <p:extLst>
      <p:ext uri="{BB962C8B-B14F-4D97-AF65-F5344CB8AC3E}">
        <p14:creationId xmlns:p14="http://schemas.microsoft.com/office/powerpoint/2010/main" val="9781325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r>
              <a:rPr lang="en-GB" dirty="0" smtClean="0">
                <a:solidFill>
                  <a:srgbClr val="002060"/>
                </a:solidFill>
              </a:rPr>
              <a:t>Instinctive</a:t>
            </a:r>
          </a:p>
          <a:p>
            <a:r>
              <a:rPr lang="en-GB" dirty="0" smtClean="0">
                <a:solidFill>
                  <a:srgbClr val="002060"/>
                </a:solidFill>
              </a:rPr>
              <a:t>Episcopal</a:t>
            </a:r>
          </a:p>
          <a:p>
            <a:r>
              <a:rPr lang="en-GB" dirty="0" smtClean="0">
                <a:solidFill>
                  <a:srgbClr val="002060"/>
                </a:solidFill>
              </a:rPr>
              <a:t>Administered</a:t>
            </a:r>
          </a:p>
          <a:p>
            <a:r>
              <a:rPr lang="en-GB" dirty="0" smtClean="0">
                <a:solidFill>
                  <a:srgbClr val="002060"/>
                </a:solidFill>
              </a:rPr>
              <a:t>Declined</a:t>
            </a:r>
          </a:p>
          <a:p>
            <a:endParaRPr lang="en-GB" dirty="0">
              <a:solidFill>
                <a:srgbClr val="002060"/>
              </a:solidFill>
            </a:endParaRPr>
          </a:p>
        </p:txBody>
      </p:sp>
    </p:spTree>
    <p:extLst>
      <p:ext uri="{BB962C8B-B14F-4D97-AF65-F5344CB8AC3E}">
        <p14:creationId xmlns:p14="http://schemas.microsoft.com/office/powerpoint/2010/main" val="40149302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How is Anson treated by his friends? </a:t>
            </a:r>
          </a:p>
          <a:p>
            <a:r>
              <a:rPr lang="en-GB" dirty="0" smtClean="0"/>
              <a:t>How does he view them? </a:t>
            </a:r>
          </a:p>
          <a:p>
            <a:r>
              <a:rPr lang="en-GB" dirty="0" smtClean="0"/>
              <a:t>Would you want to be him?</a:t>
            </a:r>
            <a:endParaRPr lang="en-GB" dirty="0"/>
          </a:p>
        </p:txBody>
      </p:sp>
    </p:spTree>
    <p:extLst>
      <p:ext uri="{BB962C8B-B14F-4D97-AF65-F5344CB8AC3E}">
        <p14:creationId xmlns:p14="http://schemas.microsoft.com/office/powerpoint/2010/main" val="16801134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lnSpcReduction="10000"/>
          </a:bodyPr>
          <a:lstStyle/>
          <a:p>
            <a:r>
              <a:rPr lang="en-GB" dirty="0" smtClean="0">
                <a:solidFill>
                  <a:srgbClr val="002060"/>
                </a:solidFill>
              </a:rPr>
              <a:t>Indiscriminately</a:t>
            </a:r>
          </a:p>
          <a:p>
            <a:r>
              <a:rPr lang="en-GB" dirty="0" smtClean="0">
                <a:solidFill>
                  <a:srgbClr val="002060"/>
                </a:solidFill>
              </a:rPr>
              <a:t>Cynic</a:t>
            </a:r>
          </a:p>
          <a:p>
            <a:r>
              <a:rPr lang="en-GB" dirty="0" smtClean="0">
                <a:solidFill>
                  <a:srgbClr val="002060"/>
                </a:solidFill>
              </a:rPr>
              <a:t>Profound</a:t>
            </a:r>
          </a:p>
          <a:p>
            <a:r>
              <a:rPr lang="en-GB" dirty="0" smtClean="0">
                <a:solidFill>
                  <a:srgbClr val="002060"/>
                </a:solidFill>
              </a:rPr>
              <a:t>Notorious</a:t>
            </a:r>
          </a:p>
          <a:p>
            <a:r>
              <a:rPr lang="en-GB" dirty="0" smtClean="0">
                <a:solidFill>
                  <a:srgbClr val="002060"/>
                </a:solidFill>
              </a:rPr>
              <a:t>Slackly</a:t>
            </a:r>
          </a:p>
          <a:p>
            <a:r>
              <a:rPr lang="en-GB" dirty="0" smtClean="0">
                <a:solidFill>
                  <a:srgbClr val="002060"/>
                </a:solidFill>
              </a:rPr>
              <a:t>Indiscreetly</a:t>
            </a:r>
          </a:p>
          <a:p>
            <a:r>
              <a:rPr lang="en-GB" dirty="0" smtClean="0">
                <a:solidFill>
                  <a:srgbClr val="002060"/>
                </a:solidFill>
              </a:rPr>
              <a:t>Unconventionality</a:t>
            </a:r>
          </a:p>
          <a:p>
            <a:r>
              <a:rPr lang="en-GB" dirty="0" smtClean="0">
                <a:solidFill>
                  <a:srgbClr val="002060"/>
                </a:solidFill>
              </a:rPr>
              <a:t>Obsolete</a:t>
            </a:r>
          </a:p>
          <a:p>
            <a:endParaRPr lang="en-GB" dirty="0">
              <a:solidFill>
                <a:srgbClr val="002060"/>
              </a:solidFill>
            </a:endParaRPr>
          </a:p>
        </p:txBody>
      </p:sp>
    </p:spTree>
    <p:extLst>
      <p:ext uri="{BB962C8B-B14F-4D97-AF65-F5344CB8AC3E}">
        <p14:creationId xmlns:p14="http://schemas.microsoft.com/office/powerpoint/2010/main" val="14227749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How does Fitzgerald create a vivid image of Dolly?</a:t>
            </a:r>
          </a:p>
          <a:p>
            <a:endParaRPr lang="en-GB" dirty="0"/>
          </a:p>
          <a:p>
            <a:r>
              <a:rPr lang="en-GB" dirty="0" smtClean="0"/>
              <a:t>What are the key telling details?</a:t>
            </a:r>
            <a:endParaRPr lang="en-GB" dirty="0"/>
          </a:p>
        </p:txBody>
      </p:sp>
    </p:spTree>
    <p:extLst>
      <p:ext uri="{BB962C8B-B14F-4D97-AF65-F5344CB8AC3E}">
        <p14:creationId xmlns:p14="http://schemas.microsoft.com/office/powerpoint/2010/main" val="28634499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lnSpcReduction="10000"/>
          </a:bodyPr>
          <a:lstStyle/>
          <a:p>
            <a:r>
              <a:rPr lang="en-GB" dirty="0" smtClean="0">
                <a:solidFill>
                  <a:srgbClr val="002060"/>
                </a:solidFill>
              </a:rPr>
              <a:t>Sybarite</a:t>
            </a:r>
          </a:p>
          <a:p>
            <a:r>
              <a:rPr lang="en-GB" dirty="0" smtClean="0">
                <a:solidFill>
                  <a:srgbClr val="002060"/>
                </a:solidFill>
              </a:rPr>
              <a:t>Debutante</a:t>
            </a:r>
          </a:p>
          <a:p>
            <a:r>
              <a:rPr lang="en-GB" dirty="0" smtClean="0">
                <a:solidFill>
                  <a:srgbClr val="002060"/>
                </a:solidFill>
              </a:rPr>
              <a:t>Infatuation</a:t>
            </a:r>
          </a:p>
          <a:p>
            <a:r>
              <a:rPr lang="en-GB" dirty="0" smtClean="0">
                <a:solidFill>
                  <a:srgbClr val="002060"/>
                </a:solidFill>
              </a:rPr>
              <a:t>Engulfed</a:t>
            </a:r>
          </a:p>
          <a:p>
            <a:r>
              <a:rPr lang="en-GB" dirty="0" smtClean="0">
                <a:solidFill>
                  <a:srgbClr val="002060"/>
                </a:solidFill>
              </a:rPr>
              <a:t>Liberty</a:t>
            </a:r>
          </a:p>
          <a:p>
            <a:r>
              <a:rPr lang="en-GB" dirty="0" smtClean="0">
                <a:solidFill>
                  <a:srgbClr val="002060"/>
                </a:solidFill>
              </a:rPr>
              <a:t>Certitudes</a:t>
            </a:r>
          </a:p>
          <a:p>
            <a:r>
              <a:rPr lang="en-GB" dirty="0" smtClean="0">
                <a:solidFill>
                  <a:srgbClr val="002060"/>
                </a:solidFill>
              </a:rPr>
              <a:t>Feverish</a:t>
            </a:r>
          </a:p>
          <a:p>
            <a:r>
              <a:rPr lang="en-GB" dirty="0" smtClean="0">
                <a:solidFill>
                  <a:srgbClr val="002060"/>
                </a:solidFill>
              </a:rPr>
              <a:t>Weary</a:t>
            </a:r>
          </a:p>
          <a:p>
            <a:endParaRPr lang="en-GB" dirty="0">
              <a:solidFill>
                <a:srgbClr val="002060"/>
              </a:solidFill>
            </a:endParaRPr>
          </a:p>
        </p:txBody>
      </p:sp>
    </p:spTree>
    <p:extLst>
      <p:ext uri="{BB962C8B-B14F-4D97-AF65-F5344CB8AC3E}">
        <p14:creationId xmlns:p14="http://schemas.microsoft.com/office/powerpoint/2010/main" val="24572953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lnSpcReduction="20000"/>
          </a:bodyPr>
          <a:lstStyle/>
          <a:p>
            <a:r>
              <a:rPr lang="en-GB" dirty="0" smtClean="0">
                <a:solidFill>
                  <a:srgbClr val="002060"/>
                </a:solidFill>
              </a:rPr>
              <a:t>Tragic</a:t>
            </a:r>
          </a:p>
          <a:p>
            <a:r>
              <a:rPr lang="en-GB" dirty="0" smtClean="0">
                <a:solidFill>
                  <a:srgbClr val="002060"/>
                </a:solidFill>
              </a:rPr>
              <a:t>Monologue</a:t>
            </a:r>
          </a:p>
          <a:p>
            <a:r>
              <a:rPr lang="en-GB" dirty="0" smtClean="0">
                <a:solidFill>
                  <a:srgbClr val="002060"/>
                </a:solidFill>
              </a:rPr>
              <a:t>Reproaches</a:t>
            </a:r>
          </a:p>
          <a:p>
            <a:r>
              <a:rPr lang="en-GB" dirty="0" smtClean="0">
                <a:solidFill>
                  <a:srgbClr val="002060"/>
                </a:solidFill>
              </a:rPr>
              <a:t>Intimacies</a:t>
            </a:r>
          </a:p>
          <a:p>
            <a:r>
              <a:rPr lang="en-GB" dirty="0" smtClean="0">
                <a:solidFill>
                  <a:srgbClr val="002060"/>
                </a:solidFill>
              </a:rPr>
              <a:t>Contemptuously</a:t>
            </a:r>
          </a:p>
          <a:p>
            <a:r>
              <a:rPr lang="en-GB" dirty="0" smtClean="0">
                <a:solidFill>
                  <a:srgbClr val="002060"/>
                </a:solidFill>
              </a:rPr>
              <a:t>Epistles</a:t>
            </a:r>
          </a:p>
          <a:p>
            <a:r>
              <a:rPr lang="en-GB" dirty="0" smtClean="0">
                <a:solidFill>
                  <a:srgbClr val="002060"/>
                </a:solidFill>
              </a:rPr>
              <a:t>Decoy</a:t>
            </a:r>
          </a:p>
          <a:p>
            <a:r>
              <a:rPr lang="en-GB" dirty="0" smtClean="0">
                <a:solidFill>
                  <a:srgbClr val="002060"/>
                </a:solidFill>
              </a:rPr>
              <a:t>Vitality</a:t>
            </a:r>
          </a:p>
          <a:p>
            <a:r>
              <a:rPr lang="en-GB" dirty="0" smtClean="0">
                <a:solidFill>
                  <a:srgbClr val="002060"/>
                </a:solidFill>
              </a:rPr>
              <a:t>Timorous</a:t>
            </a:r>
          </a:p>
          <a:p>
            <a:endParaRPr lang="en-GB" dirty="0">
              <a:solidFill>
                <a:srgbClr val="002060"/>
              </a:solidFill>
            </a:endParaRPr>
          </a:p>
        </p:txBody>
      </p:sp>
    </p:spTree>
    <p:extLst>
      <p:ext uri="{BB962C8B-B14F-4D97-AF65-F5344CB8AC3E}">
        <p14:creationId xmlns:p14="http://schemas.microsoft.com/office/powerpoint/2010/main" val="11840745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“Me” – who is the narrator?</a:t>
            </a:r>
            <a:endParaRPr lang="en-GB" dirty="0"/>
          </a:p>
        </p:txBody>
      </p:sp>
    </p:spTree>
    <p:extLst>
      <p:ext uri="{BB962C8B-B14F-4D97-AF65-F5344CB8AC3E}">
        <p14:creationId xmlns:p14="http://schemas.microsoft.com/office/powerpoint/2010/main" val="23414494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r>
              <a:rPr lang="en-GB" dirty="0" smtClean="0">
                <a:solidFill>
                  <a:srgbClr val="002060"/>
                </a:solidFill>
              </a:rPr>
              <a:t>Compelling</a:t>
            </a:r>
          </a:p>
          <a:p>
            <a:r>
              <a:rPr lang="en-GB" dirty="0" smtClean="0">
                <a:solidFill>
                  <a:srgbClr val="002060"/>
                </a:solidFill>
              </a:rPr>
              <a:t>Scarcely</a:t>
            </a:r>
          </a:p>
          <a:p>
            <a:r>
              <a:rPr lang="en-GB" dirty="0" smtClean="0">
                <a:solidFill>
                  <a:srgbClr val="002060"/>
                </a:solidFill>
              </a:rPr>
              <a:t>Ascended</a:t>
            </a:r>
          </a:p>
          <a:p>
            <a:r>
              <a:rPr lang="en-GB" dirty="0" smtClean="0">
                <a:solidFill>
                  <a:srgbClr val="002060"/>
                </a:solidFill>
              </a:rPr>
              <a:t>Notion</a:t>
            </a:r>
          </a:p>
          <a:p>
            <a:r>
              <a:rPr lang="en-GB" dirty="0" smtClean="0">
                <a:solidFill>
                  <a:srgbClr val="002060"/>
                </a:solidFill>
              </a:rPr>
              <a:t>Opaque</a:t>
            </a:r>
          </a:p>
          <a:p>
            <a:endParaRPr lang="en-GB" dirty="0">
              <a:solidFill>
                <a:srgbClr val="002060"/>
              </a:solidFill>
            </a:endParaRPr>
          </a:p>
        </p:txBody>
      </p:sp>
    </p:spTree>
    <p:extLst>
      <p:ext uri="{BB962C8B-B14F-4D97-AF65-F5344CB8AC3E}">
        <p14:creationId xmlns:p14="http://schemas.microsoft.com/office/powerpoint/2010/main" val="11023263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r>
              <a:rPr lang="en-GB" dirty="0" smtClean="0">
                <a:solidFill>
                  <a:srgbClr val="002060"/>
                </a:solidFill>
              </a:rPr>
              <a:t>Embraced</a:t>
            </a:r>
          </a:p>
          <a:p>
            <a:r>
              <a:rPr lang="en-GB" dirty="0" smtClean="0">
                <a:solidFill>
                  <a:srgbClr val="002060"/>
                </a:solidFill>
              </a:rPr>
              <a:t>Artificial</a:t>
            </a:r>
          </a:p>
          <a:p>
            <a:r>
              <a:rPr lang="en-GB" dirty="0" smtClean="0">
                <a:solidFill>
                  <a:srgbClr val="002060"/>
                </a:solidFill>
              </a:rPr>
              <a:t>Twilight</a:t>
            </a:r>
          </a:p>
          <a:p>
            <a:r>
              <a:rPr lang="en-GB" dirty="0" smtClean="0">
                <a:solidFill>
                  <a:srgbClr val="002060"/>
                </a:solidFill>
              </a:rPr>
              <a:t>Uncalculated</a:t>
            </a:r>
          </a:p>
          <a:p>
            <a:endParaRPr lang="en-GB" dirty="0">
              <a:solidFill>
                <a:srgbClr val="002060"/>
              </a:solidFill>
            </a:endParaRPr>
          </a:p>
        </p:txBody>
      </p:sp>
    </p:spTree>
    <p:extLst>
      <p:ext uri="{BB962C8B-B14F-4D97-AF65-F5344CB8AC3E}">
        <p14:creationId xmlns:p14="http://schemas.microsoft.com/office/powerpoint/2010/main" val="16725632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Why do you think there is a lack of description of place?</a:t>
            </a:r>
            <a:endParaRPr lang="en-GB" dirty="0"/>
          </a:p>
        </p:txBody>
      </p:sp>
    </p:spTree>
    <p:extLst>
      <p:ext uri="{BB962C8B-B14F-4D97-AF65-F5344CB8AC3E}">
        <p14:creationId xmlns:p14="http://schemas.microsoft.com/office/powerpoint/2010/main" val="4906414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en-GB" b="1" dirty="0" smtClean="0">
                <a:solidFill>
                  <a:srgbClr val="002060"/>
                </a:solidFill>
              </a:rPr>
              <a:t>Language devices:</a:t>
            </a:r>
            <a:endParaRPr lang="en-GB" b="1" dirty="0">
              <a:solidFill>
                <a:srgbClr val="002060"/>
              </a:solidFill>
            </a:endParaRPr>
          </a:p>
        </p:txBody>
      </p:sp>
      <p:sp>
        <p:nvSpPr>
          <p:cNvPr id="3" name="Content Placeholder 2"/>
          <p:cNvSpPr>
            <a:spLocks noGrp="1"/>
          </p:cNvSpPr>
          <p:nvPr>
            <p:ph idx="1"/>
          </p:nvPr>
        </p:nvSpPr>
        <p:spPr/>
        <p:txBody>
          <a:bodyPr/>
          <a:lstStyle/>
          <a:p>
            <a:r>
              <a:rPr lang="en-GB" dirty="0" smtClean="0">
                <a:solidFill>
                  <a:srgbClr val="002060"/>
                </a:solidFill>
              </a:rPr>
              <a:t>Sparkling sapphire</a:t>
            </a:r>
          </a:p>
          <a:p>
            <a:endParaRPr lang="en-GB" dirty="0">
              <a:solidFill>
                <a:srgbClr val="002060"/>
              </a:solidFill>
            </a:endParaRPr>
          </a:p>
          <a:p>
            <a:r>
              <a:rPr lang="en-GB" dirty="0" smtClean="0">
                <a:solidFill>
                  <a:srgbClr val="002060"/>
                </a:solidFill>
              </a:rPr>
              <a:t>The smoke banked like fog</a:t>
            </a:r>
          </a:p>
          <a:p>
            <a:endParaRPr lang="en-GB" dirty="0">
              <a:solidFill>
                <a:srgbClr val="002060"/>
              </a:solidFill>
            </a:endParaRPr>
          </a:p>
          <a:p>
            <a:r>
              <a:rPr lang="en-GB" dirty="0" smtClean="0">
                <a:solidFill>
                  <a:srgbClr val="002060"/>
                </a:solidFill>
              </a:rPr>
              <a:t>Her emotions yielded to him</a:t>
            </a:r>
          </a:p>
          <a:p>
            <a:endParaRPr lang="en-GB" dirty="0">
              <a:solidFill>
                <a:srgbClr val="002060"/>
              </a:solidFill>
            </a:endParaRPr>
          </a:p>
          <a:p>
            <a:r>
              <a:rPr lang="en-GB" dirty="0" smtClean="0">
                <a:solidFill>
                  <a:srgbClr val="002060"/>
                </a:solidFill>
              </a:rPr>
              <a:t>The words wrung her heart like hands</a:t>
            </a:r>
            <a:endParaRPr lang="en-GB" dirty="0">
              <a:solidFill>
                <a:srgbClr val="002060"/>
              </a:solidFill>
            </a:endParaRPr>
          </a:p>
        </p:txBody>
      </p:sp>
    </p:spTree>
    <p:extLst>
      <p:ext uri="{BB962C8B-B14F-4D97-AF65-F5344CB8AC3E}">
        <p14:creationId xmlns:p14="http://schemas.microsoft.com/office/powerpoint/2010/main" val="32154981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1026" name="Picture 2" descr="http://lcweb2.loc.gov/pnp/det/4a10000/4a19000/4a19600/4a19635r.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5013176"/>
            <a:ext cx="1907704" cy="152020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mediad.publicbroadcasting.net/p/shared/npr/201310/239879330.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28184" y="188640"/>
            <a:ext cx="2549443" cy="191147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freesun.be/news/wp-content/uploads/2010/09/289312.jp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83476" y="4820384"/>
            <a:ext cx="2694151" cy="172261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nylandmarks.org/imagetool/image.php/image.jpg?width=220&amp;cropratio=1:1&amp;image=http://www.nylandmarks.org/images/preservation_issues/yale.jpg">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7622" y="22740"/>
            <a:ext cx="2095500" cy="209550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afflictor.com/wp-content/uploads/2011/06/800px-NewYorkCityManhattanRockefellerCenter.jpg">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155206" y="2276872"/>
            <a:ext cx="2695398" cy="169473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memory.loc.gov/award/mhsdalad/230000/230015v.jpg">
            <a:hlinkClick r:id="rId12"/>
          </p:cNvPr>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t="24832" b="8963"/>
          <a:stretch/>
        </p:blipFill>
        <p:spPr bwMode="auto">
          <a:xfrm>
            <a:off x="251520" y="2924944"/>
            <a:ext cx="2587290" cy="114585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www.pittwater.nsw.gov.au/__data/assets/image/0006/29553/pb5.jpg">
            <a:hlinkClick r:id="rId14"/>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838810" y="836712"/>
            <a:ext cx="2868115" cy="18002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ttp://floridamemory.com/fpc/reference/rc00-59.jpg">
            <a:hlinkClick r:id="rId16"/>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789164" y="4279018"/>
            <a:ext cx="3131055" cy="2254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21335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en-GB" b="1" dirty="0" smtClean="0">
                <a:solidFill>
                  <a:srgbClr val="002060"/>
                </a:solidFill>
              </a:rPr>
              <a:t>Independent writing:</a:t>
            </a:r>
            <a:endParaRPr lang="en-GB" b="1" dirty="0">
              <a:solidFill>
                <a:srgbClr val="002060"/>
              </a:solidFill>
            </a:endParaRPr>
          </a:p>
        </p:txBody>
      </p:sp>
      <p:sp>
        <p:nvSpPr>
          <p:cNvPr id="3" name="Content Placeholder 2"/>
          <p:cNvSpPr>
            <a:spLocks noGrp="1"/>
          </p:cNvSpPr>
          <p:nvPr>
            <p:ph idx="1"/>
          </p:nvPr>
        </p:nvSpPr>
        <p:spPr/>
        <p:txBody>
          <a:bodyPr/>
          <a:lstStyle/>
          <a:p>
            <a:r>
              <a:rPr lang="en-GB" dirty="0" smtClean="0">
                <a:solidFill>
                  <a:srgbClr val="002060"/>
                </a:solidFill>
              </a:rPr>
              <a:t>Choose any of the locations in “The Rich Boy.”</a:t>
            </a:r>
          </a:p>
          <a:p>
            <a:endParaRPr lang="en-GB" dirty="0">
              <a:solidFill>
                <a:srgbClr val="002060"/>
              </a:solidFill>
            </a:endParaRPr>
          </a:p>
          <a:p>
            <a:r>
              <a:rPr lang="en-GB" dirty="0" smtClean="0">
                <a:solidFill>
                  <a:srgbClr val="002060"/>
                </a:solidFill>
              </a:rPr>
              <a:t>Describe it, using language techniques and some of the vocabulary you have learned today.</a:t>
            </a:r>
            <a:endParaRPr lang="en-GB" dirty="0">
              <a:solidFill>
                <a:srgbClr val="002060"/>
              </a:solidFill>
            </a:endParaRPr>
          </a:p>
        </p:txBody>
      </p:sp>
    </p:spTree>
    <p:extLst>
      <p:ext uri="{BB962C8B-B14F-4D97-AF65-F5344CB8AC3E}">
        <p14:creationId xmlns:p14="http://schemas.microsoft.com/office/powerpoint/2010/main" val="29614213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en-GB" b="1" dirty="0" smtClean="0">
                <a:solidFill>
                  <a:srgbClr val="002060"/>
                </a:solidFill>
              </a:rPr>
              <a:t>Homework:</a:t>
            </a:r>
            <a:endParaRPr lang="en-GB" b="1" dirty="0">
              <a:solidFill>
                <a:srgbClr val="002060"/>
              </a:solidFill>
            </a:endParaRPr>
          </a:p>
        </p:txBody>
      </p:sp>
      <p:sp>
        <p:nvSpPr>
          <p:cNvPr id="3" name="Content Placeholder 2"/>
          <p:cNvSpPr>
            <a:spLocks noGrp="1"/>
          </p:cNvSpPr>
          <p:nvPr>
            <p:ph idx="1"/>
          </p:nvPr>
        </p:nvSpPr>
        <p:spPr/>
        <p:txBody>
          <a:bodyPr/>
          <a:lstStyle/>
          <a:p>
            <a:r>
              <a:rPr lang="en-GB" dirty="0" smtClean="0">
                <a:solidFill>
                  <a:srgbClr val="002060"/>
                </a:solidFill>
              </a:rPr>
              <a:t>Look up the words on the sheet and write their definitions.</a:t>
            </a:r>
          </a:p>
          <a:p>
            <a:endParaRPr lang="en-GB" dirty="0">
              <a:solidFill>
                <a:srgbClr val="002060"/>
              </a:solidFill>
            </a:endParaRPr>
          </a:p>
          <a:p>
            <a:r>
              <a:rPr lang="en-GB" dirty="0" smtClean="0">
                <a:solidFill>
                  <a:srgbClr val="002060"/>
                </a:solidFill>
              </a:rPr>
              <a:t>Due </a:t>
            </a:r>
            <a:r>
              <a:rPr lang="en-GB" b="1" dirty="0" smtClean="0">
                <a:solidFill>
                  <a:srgbClr val="002060"/>
                </a:solidFill>
              </a:rPr>
              <a:t>Wednesday.</a:t>
            </a:r>
          </a:p>
          <a:p>
            <a:endParaRPr lang="en-GB" b="1" dirty="0">
              <a:solidFill>
                <a:srgbClr val="002060"/>
              </a:solidFill>
            </a:endParaRPr>
          </a:p>
        </p:txBody>
      </p:sp>
    </p:spTree>
    <p:extLst>
      <p:ext uri="{BB962C8B-B14F-4D97-AF65-F5344CB8AC3E}">
        <p14:creationId xmlns:p14="http://schemas.microsoft.com/office/powerpoint/2010/main" val="34839343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en-GB" b="1" dirty="0" smtClean="0">
                <a:solidFill>
                  <a:srgbClr val="002060"/>
                </a:solidFill>
              </a:rPr>
              <a:t>To begin:</a:t>
            </a:r>
            <a:endParaRPr lang="en-GB" b="1" dirty="0">
              <a:solidFill>
                <a:srgbClr val="002060"/>
              </a:solidFill>
            </a:endParaRPr>
          </a:p>
        </p:txBody>
      </p:sp>
      <p:sp>
        <p:nvSpPr>
          <p:cNvPr id="3" name="Content Placeholder 2"/>
          <p:cNvSpPr>
            <a:spLocks noGrp="1"/>
          </p:cNvSpPr>
          <p:nvPr>
            <p:ph idx="1"/>
          </p:nvPr>
        </p:nvSpPr>
        <p:spPr/>
        <p:txBody>
          <a:bodyPr/>
          <a:lstStyle/>
          <a:p>
            <a:r>
              <a:rPr lang="en-GB" dirty="0" smtClean="0">
                <a:solidFill>
                  <a:srgbClr val="002060"/>
                </a:solidFill>
              </a:rPr>
              <a:t>What words would you use to describe the world of “The Rich Boy”?</a:t>
            </a:r>
          </a:p>
          <a:p>
            <a:endParaRPr lang="en-GB" dirty="0">
              <a:solidFill>
                <a:srgbClr val="002060"/>
              </a:solidFill>
            </a:endParaRPr>
          </a:p>
          <a:p>
            <a:r>
              <a:rPr lang="en-GB" dirty="0" smtClean="0">
                <a:solidFill>
                  <a:srgbClr val="002060"/>
                </a:solidFill>
              </a:rPr>
              <a:t>Think about:</a:t>
            </a:r>
          </a:p>
          <a:p>
            <a:pPr lvl="1"/>
            <a:r>
              <a:rPr lang="en-GB" dirty="0" smtClean="0">
                <a:solidFill>
                  <a:srgbClr val="002060"/>
                </a:solidFill>
              </a:rPr>
              <a:t>The physical world</a:t>
            </a:r>
          </a:p>
          <a:p>
            <a:pPr lvl="1"/>
            <a:r>
              <a:rPr lang="en-GB" dirty="0" smtClean="0">
                <a:solidFill>
                  <a:srgbClr val="002060"/>
                </a:solidFill>
              </a:rPr>
              <a:t>The emotional world</a:t>
            </a:r>
          </a:p>
          <a:p>
            <a:pPr lvl="1"/>
            <a:r>
              <a:rPr lang="en-GB" dirty="0" smtClean="0">
                <a:solidFill>
                  <a:srgbClr val="002060"/>
                </a:solidFill>
              </a:rPr>
              <a:t>The spiritual world</a:t>
            </a:r>
            <a:endParaRPr lang="en-GB" dirty="0">
              <a:solidFill>
                <a:srgbClr val="002060"/>
              </a:solidFill>
            </a:endParaRPr>
          </a:p>
        </p:txBody>
      </p:sp>
      <p:sp>
        <p:nvSpPr>
          <p:cNvPr id="4" name="Oval 3"/>
          <p:cNvSpPr/>
          <p:nvPr/>
        </p:nvSpPr>
        <p:spPr>
          <a:xfrm>
            <a:off x="6372200" y="5445224"/>
            <a:ext cx="2520280" cy="12241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Challenge yourself to use marvellous words!</a:t>
            </a:r>
            <a:endParaRPr lang="en-GB" dirty="0"/>
          </a:p>
        </p:txBody>
      </p:sp>
    </p:spTree>
    <p:extLst>
      <p:ext uri="{BB962C8B-B14F-4D97-AF65-F5344CB8AC3E}">
        <p14:creationId xmlns:p14="http://schemas.microsoft.com/office/powerpoint/2010/main" val="4748743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normAutofit/>
          </a:bodyPr>
          <a:lstStyle/>
          <a:p>
            <a:r>
              <a:rPr lang="en-GB" dirty="0" smtClean="0">
                <a:solidFill>
                  <a:srgbClr val="002060"/>
                </a:solidFill>
              </a:rPr>
              <a:t>What words would you use to describe the world of “The Rich Boy”?</a:t>
            </a:r>
          </a:p>
          <a:p>
            <a:pPr lvl="1"/>
            <a:r>
              <a:rPr lang="en-GB" dirty="0" smtClean="0">
                <a:solidFill>
                  <a:srgbClr val="002060"/>
                </a:solidFill>
              </a:rPr>
              <a:t>The physical world</a:t>
            </a:r>
          </a:p>
          <a:p>
            <a:pPr lvl="1"/>
            <a:endParaRPr lang="en-GB" dirty="0" smtClean="0">
              <a:solidFill>
                <a:srgbClr val="002060"/>
              </a:solidFill>
            </a:endParaRPr>
          </a:p>
          <a:p>
            <a:pPr lvl="1"/>
            <a:endParaRPr lang="en-GB" dirty="0">
              <a:solidFill>
                <a:srgbClr val="002060"/>
              </a:solidFill>
            </a:endParaRPr>
          </a:p>
          <a:p>
            <a:pPr lvl="1"/>
            <a:r>
              <a:rPr lang="en-GB" dirty="0" smtClean="0">
                <a:solidFill>
                  <a:srgbClr val="002060"/>
                </a:solidFill>
              </a:rPr>
              <a:t>The emotional world</a:t>
            </a:r>
          </a:p>
          <a:p>
            <a:pPr lvl="1"/>
            <a:endParaRPr lang="en-GB" dirty="0" smtClean="0">
              <a:solidFill>
                <a:srgbClr val="002060"/>
              </a:solidFill>
            </a:endParaRPr>
          </a:p>
          <a:p>
            <a:pPr lvl="1"/>
            <a:endParaRPr lang="en-GB" dirty="0">
              <a:solidFill>
                <a:srgbClr val="002060"/>
              </a:solidFill>
            </a:endParaRPr>
          </a:p>
          <a:p>
            <a:pPr lvl="1"/>
            <a:r>
              <a:rPr lang="en-GB" dirty="0" smtClean="0">
                <a:solidFill>
                  <a:srgbClr val="002060"/>
                </a:solidFill>
              </a:rPr>
              <a:t>The spiritual world</a:t>
            </a:r>
            <a:endParaRPr lang="en-GB" dirty="0">
              <a:solidFill>
                <a:srgbClr val="002060"/>
              </a:solidFill>
            </a:endParaRPr>
          </a:p>
        </p:txBody>
      </p:sp>
      <p:sp>
        <p:nvSpPr>
          <p:cNvPr id="5" name="Title 4"/>
          <p:cNvSpPr>
            <a:spLocks noGrp="1"/>
          </p:cNvSpPr>
          <p:nvPr>
            <p:ph type="title"/>
          </p:nvPr>
        </p:nvSpPr>
        <p:spPr/>
        <p:txBody>
          <a:bodyPr/>
          <a:lstStyle/>
          <a:p>
            <a:endParaRPr lang="en-GB"/>
          </a:p>
        </p:txBody>
      </p:sp>
    </p:spTree>
    <p:extLst>
      <p:ext uri="{BB962C8B-B14F-4D97-AF65-F5344CB8AC3E}">
        <p14:creationId xmlns:p14="http://schemas.microsoft.com/office/powerpoint/2010/main" val="316021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96753"/>
            <a:ext cx="7772400" cy="2403698"/>
          </a:xfrm>
        </p:spPr>
        <p:style>
          <a:lnRef idx="1">
            <a:schemeClr val="accent4"/>
          </a:lnRef>
          <a:fillRef idx="2">
            <a:schemeClr val="accent4"/>
          </a:fillRef>
          <a:effectRef idx="1">
            <a:schemeClr val="accent4"/>
          </a:effectRef>
          <a:fontRef idx="minor">
            <a:schemeClr val="dk1"/>
          </a:fontRef>
        </p:style>
        <p:txBody>
          <a:bodyPr>
            <a:normAutofit/>
          </a:bodyPr>
          <a:lstStyle/>
          <a:p>
            <a:r>
              <a:rPr lang="en-GB" b="1" dirty="0" smtClean="0">
                <a:solidFill>
                  <a:srgbClr val="002060"/>
                </a:solidFill>
              </a:rPr>
              <a:t>Today we will learn new vocabulary and write splendid descriptions.</a:t>
            </a:r>
            <a:endParaRPr lang="en-GB" b="1" dirty="0">
              <a:solidFill>
                <a:srgbClr val="002060"/>
              </a:solidFill>
            </a:endParaRPr>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7026712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a:bodyPr>
          <a:lstStyle/>
          <a:p>
            <a:r>
              <a:rPr lang="en-GB" dirty="0">
                <a:solidFill>
                  <a:srgbClr val="002060"/>
                </a:solidFill>
              </a:rPr>
              <a:t>Remember</a:t>
            </a:r>
            <a:r>
              <a:rPr lang="en-GB" dirty="0" smtClean="0">
                <a:solidFill>
                  <a:srgbClr val="002060"/>
                </a:solidFill>
              </a:rPr>
              <a:t>:</a:t>
            </a:r>
            <a:endParaRPr lang="en-GB" dirty="0"/>
          </a:p>
        </p:txBody>
      </p:sp>
      <p:sp>
        <p:nvSpPr>
          <p:cNvPr id="3" name="Content Placeholder 2"/>
          <p:cNvSpPr>
            <a:spLocks noGrp="1"/>
          </p:cNvSpPr>
          <p:nvPr>
            <p:ph idx="1"/>
          </p:nvPr>
        </p:nvSpPr>
        <p:spPr/>
        <p:txBody>
          <a:bodyPr/>
          <a:lstStyle/>
          <a:p>
            <a:r>
              <a:rPr lang="en-GB" dirty="0" smtClean="0">
                <a:solidFill>
                  <a:srgbClr val="002060"/>
                </a:solidFill>
              </a:rPr>
              <a:t>Note amazing vocabulary as we read</a:t>
            </a:r>
          </a:p>
          <a:p>
            <a:endParaRPr lang="en-GB" dirty="0">
              <a:solidFill>
                <a:srgbClr val="002060"/>
              </a:solidFill>
            </a:endParaRPr>
          </a:p>
          <a:p>
            <a:r>
              <a:rPr lang="en-GB" dirty="0" smtClean="0">
                <a:solidFill>
                  <a:srgbClr val="002060"/>
                </a:solidFill>
              </a:rPr>
              <a:t>Ask questions</a:t>
            </a:r>
          </a:p>
          <a:p>
            <a:endParaRPr lang="en-GB" dirty="0">
              <a:solidFill>
                <a:srgbClr val="002060"/>
              </a:solidFill>
            </a:endParaRPr>
          </a:p>
          <a:p>
            <a:r>
              <a:rPr lang="en-GB" dirty="0" smtClean="0">
                <a:solidFill>
                  <a:srgbClr val="002060"/>
                </a:solidFill>
              </a:rPr>
              <a:t>Make comments about ideas in the text</a:t>
            </a:r>
            <a:endParaRPr lang="en-GB" dirty="0">
              <a:solidFill>
                <a:srgbClr val="002060"/>
              </a:solidFill>
            </a:endParaRPr>
          </a:p>
        </p:txBody>
      </p:sp>
    </p:spTree>
    <p:extLst>
      <p:ext uri="{BB962C8B-B14F-4D97-AF65-F5344CB8AC3E}">
        <p14:creationId xmlns:p14="http://schemas.microsoft.com/office/powerpoint/2010/main" val="42389160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solidFill>
                  <a:srgbClr val="002060"/>
                </a:solidFill>
              </a:rPr>
              <a:t>Ascertained</a:t>
            </a:r>
          </a:p>
          <a:p>
            <a:r>
              <a:rPr lang="en-GB" dirty="0" smtClean="0">
                <a:solidFill>
                  <a:srgbClr val="002060"/>
                </a:solidFill>
              </a:rPr>
              <a:t>Thrice</a:t>
            </a:r>
          </a:p>
          <a:p>
            <a:r>
              <a:rPr lang="en-GB" dirty="0" smtClean="0">
                <a:solidFill>
                  <a:srgbClr val="002060"/>
                </a:solidFill>
              </a:rPr>
              <a:t>Abomination</a:t>
            </a:r>
          </a:p>
          <a:p>
            <a:r>
              <a:rPr lang="en-GB" dirty="0" smtClean="0">
                <a:solidFill>
                  <a:srgbClr val="002060"/>
                </a:solidFill>
              </a:rPr>
              <a:t>Solicitously</a:t>
            </a:r>
          </a:p>
          <a:p>
            <a:r>
              <a:rPr lang="en-GB" dirty="0" smtClean="0">
                <a:solidFill>
                  <a:srgbClr val="002060"/>
                </a:solidFill>
              </a:rPr>
              <a:t>Interfered</a:t>
            </a:r>
          </a:p>
          <a:p>
            <a:endParaRPr lang="en-GB" dirty="0">
              <a:solidFill>
                <a:srgbClr val="002060"/>
              </a:solidFill>
            </a:endParaRPr>
          </a:p>
        </p:txBody>
      </p:sp>
    </p:spTree>
    <p:extLst>
      <p:ext uri="{BB962C8B-B14F-4D97-AF65-F5344CB8AC3E}">
        <p14:creationId xmlns:p14="http://schemas.microsoft.com/office/powerpoint/2010/main" val="1257755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44624"/>
            <a:ext cx="8229600" cy="4525963"/>
          </a:xfrm>
        </p:spPr>
        <p:txBody>
          <a:bodyPr/>
          <a:lstStyle/>
          <a:p>
            <a:r>
              <a:rPr lang="en-GB" dirty="0" smtClean="0">
                <a:solidFill>
                  <a:srgbClr val="002060"/>
                </a:solidFill>
              </a:rPr>
              <a:t>What makes the last paragraph of this chapter effective?</a:t>
            </a:r>
            <a:endParaRPr lang="en-GB" dirty="0">
              <a:solidFill>
                <a:srgbClr val="002060"/>
              </a:solidFill>
            </a:endParaRPr>
          </a:p>
        </p:txBody>
      </p:sp>
      <p:sp>
        <p:nvSpPr>
          <p:cNvPr id="4" name="Rectangle 3"/>
          <p:cNvSpPr/>
          <p:nvPr/>
        </p:nvSpPr>
        <p:spPr>
          <a:xfrm>
            <a:off x="2286000" y="2690336"/>
            <a:ext cx="4572000" cy="2118529"/>
          </a:xfrm>
          <a:prstGeom prst="rect">
            <a:avLst/>
          </a:prstGeom>
        </p:spPr>
        <p:txBody>
          <a:bodyPr>
            <a:spAutoFit/>
          </a:bodyPr>
          <a:lstStyle/>
          <a:p>
            <a:pPr>
              <a:lnSpc>
                <a:spcPct val="150000"/>
              </a:lnSpc>
            </a:pPr>
            <a:r>
              <a:rPr lang="en-GB" dirty="0"/>
              <a:t>For a long time afterward Anson believed that a protective God sometimes interfered in human affairs. But Dolly </a:t>
            </a:r>
            <a:r>
              <a:rPr lang="en-GB" dirty="0" err="1"/>
              <a:t>Karger</a:t>
            </a:r>
            <a:r>
              <a:rPr lang="en-GB" dirty="0"/>
              <a:t>, lying awake and staring at the ceiling, never again believed in anything at all.</a:t>
            </a:r>
          </a:p>
        </p:txBody>
      </p:sp>
    </p:spTree>
    <p:extLst>
      <p:ext uri="{BB962C8B-B14F-4D97-AF65-F5344CB8AC3E}">
        <p14:creationId xmlns:p14="http://schemas.microsoft.com/office/powerpoint/2010/main" val="26785041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solidFill>
                  <a:srgbClr val="002060"/>
                </a:solidFill>
              </a:rPr>
              <a:t>Foretaste</a:t>
            </a:r>
          </a:p>
          <a:p>
            <a:r>
              <a:rPr lang="en-GB" dirty="0" smtClean="0">
                <a:solidFill>
                  <a:srgbClr val="002060"/>
                </a:solidFill>
              </a:rPr>
              <a:t>Checked</a:t>
            </a:r>
          </a:p>
          <a:p>
            <a:r>
              <a:rPr lang="en-GB" dirty="0" smtClean="0">
                <a:solidFill>
                  <a:srgbClr val="002060"/>
                </a:solidFill>
              </a:rPr>
              <a:t>Circumspect</a:t>
            </a:r>
          </a:p>
          <a:p>
            <a:r>
              <a:rPr lang="en-GB" dirty="0" smtClean="0">
                <a:solidFill>
                  <a:srgbClr val="002060"/>
                </a:solidFill>
              </a:rPr>
              <a:t>Vicarious</a:t>
            </a:r>
          </a:p>
          <a:p>
            <a:endParaRPr lang="en-GB" dirty="0">
              <a:solidFill>
                <a:srgbClr val="002060"/>
              </a:solidFill>
            </a:endParaRPr>
          </a:p>
        </p:txBody>
      </p:sp>
    </p:spTree>
    <p:extLst>
      <p:ext uri="{BB962C8B-B14F-4D97-AF65-F5344CB8AC3E}">
        <p14:creationId xmlns:p14="http://schemas.microsoft.com/office/powerpoint/2010/main" val="9704463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solidFill>
                  <a:srgbClr val="002060"/>
                </a:solidFill>
              </a:rPr>
              <a:t>Has our view of Anson changed?</a:t>
            </a:r>
          </a:p>
          <a:p>
            <a:endParaRPr lang="en-GB" dirty="0">
              <a:solidFill>
                <a:srgbClr val="002060"/>
              </a:solidFill>
            </a:endParaRPr>
          </a:p>
          <a:p>
            <a:r>
              <a:rPr lang="en-GB" dirty="0" smtClean="0">
                <a:solidFill>
                  <a:srgbClr val="002060"/>
                </a:solidFill>
              </a:rPr>
              <a:t>If so, how?</a:t>
            </a:r>
            <a:endParaRPr lang="en-GB" dirty="0">
              <a:solidFill>
                <a:srgbClr val="002060"/>
              </a:solidFill>
            </a:endParaRPr>
          </a:p>
        </p:txBody>
      </p:sp>
    </p:spTree>
    <p:extLst>
      <p:ext uri="{BB962C8B-B14F-4D97-AF65-F5344CB8AC3E}">
        <p14:creationId xmlns:p14="http://schemas.microsoft.com/office/powerpoint/2010/main" val="10364105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lnSpcReduction="20000"/>
          </a:bodyPr>
          <a:lstStyle/>
          <a:p>
            <a:r>
              <a:rPr lang="en-GB" dirty="0" smtClean="0">
                <a:solidFill>
                  <a:srgbClr val="002060"/>
                </a:solidFill>
              </a:rPr>
              <a:t>Reproach</a:t>
            </a:r>
          </a:p>
          <a:p>
            <a:r>
              <a:rPr lang="en-GB" dirty="0" smtClean="0">
                <a:solidFill>
                  <a:srgbClr val="002060"/>
                </a:solidFill>
              </a:rPr>
              <a:t>Congenial</a:t>
            </a:r>
          </a:p>
          <a:p>
            <a:r>
              <a:rPr lang="en-GB" dirty="0" smtClean="0">
                <a:solidFill>
                  <a:srgbClr val="002060"/>
                </a:solidFill>
              </a:rPr>
              <a:t>Rarity</a:t>
            </a:r>
          </a:p>
          <a:p>
            <a:r>
              <a:rPr lang="en-GB" dirty="0" smtClean="0">
                <a:solidFill>
                  <a:srgbClr val="002060"/>
                </a:solidFill>
              </a:rPr>
              <a:t>Intrigue</a:t>
            </a:r>
          </a:p>
          <a:p>
            <a:r>
              <a:rPr lang="en-GB" dirty="0" smtClean="0">
                <a:solidFill>
                  <a:srgbClr val="002060"/>
                </a:solidFill>
              </a:rPr>
              <a:t>Dissolute</a:t>
            </a:r>
          </a:p>
          <a:p>
            <a:r>
              <a:rPr lang="en-GB" dirty="0" smtClean="0">
                <a:solidFill>
                  <a:srgbClr val="002060"/>
                </a:solidFill>
              </a:rPr>
              <a:t>Disquieting</a:t>
            </a:r>
          </a:p>
          <a:p>
            <a:r>
              <a:rPr lang="en-GB" dirty="0" smtClean="0">
                <a:solidFill>
                  <a:srgbClr val="002060"/>
                </a:solidFill>
              </a:rPr>
              <a:t>Reversion</a:t>
            </a:r>
          </a:p>
          <a:p>
            <a:r>
              <a:rPr lang="en-GB" dirty="0" smtClean="0">
                <a:solidFill>
                  <a:srgbClr val="002060"/>
                </a:solidFill>
              </a:rPr>
              <a:t>Solidarity</a:t>
            </a:r>
          </a:p>
          <a:p>
            <a:r>
              <a:rPr lang="en-GB" dirty="0" smtClean="0">
                <a:solidFill>
                  <a:srgbClr val="002060"/>
                </a:solidFill>
              </a:rPr>
              <a:t>Intuition</a:t>
            </a:r>
          </a:p>
          <a:p>
            <a:endParaRPr lang="en-GB" dirty="0">
              <a:solidFill>
                <a:srgbClr val="002060"/>
              </a:solidFill>
            </a:endParaRPr>
          </a:p>
        </p:txBody>
      </p:sp>
    </p:spTree>
    <p:extLst>
      <p:ext uri="{BB962C8B-B14F-4D97-AF65-F5344CB8AC3E}">
        <p14:creationId xmlns:p14="http://schemas.microsoft.com/office/powerpoint/2010/main" val="8297576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lnSpcReduction="10000"/>
          </a:bodyPr>
          <a:lstStyle/>
          <a:p>
            <a:r>
              <a:rPr lang="en-GB" dirty="0" smtClean="0">
                <a:solidFill>
                  <a:srgbClr val="002060"/>
                </a:solidFill>
              </a:rPr>
              <a:t>Hostility</a:t>
            </a:r>
          </a:p>
          <a:p>
            <a:r>
              <a:rPr lang="en-GB" dirty="0" smtClean="0">
                <a:solidFill>
                  <a:srgbClr val="002060"/>
                </a:solidFill>
              </a:rPr>
              <a:t>Peremptory</a:t>
            </a:r>
          </a:p>
          <a:p>
            <a:r>
              <a:rPr lang="en-GB" dirty="0" smtClean="0">
                <a:solidFill>
                  <a:srgbClr val="002060"/>
                </a:solidFill>
              </a:rPr>
              <a:t>Chivalry</a:t>
            </a:r>
          </a:p>
          <a:p>
            <a:r>
              <a:rPr lang="en-GB" dirty="0" smtClean="0">
                <a:solidFill>
                  <a:srgbClr val="002060"/>
                </a:solidFill>
              </a:rPr>
              <a:t>Frantic</a:t>
            </a:r>
          </a:p>
          <a:p>
            <a:r>
              <a:rPr lang="en-GB" dirty="0" smtClean="0">
                <a:solidFill>
                  <a:srgbClr val="002060"/>
                </a:solidFill>
              </a:rPr>
              <a:t>Luncheon</a:t>
            </a:r>
          </a:p>
          <a:p>
            <a:r>
              <a:rPr lang="en-GB" dirty="0" smtClean="0">
                <a:solidFill>
                  <a:srgbClr val="002060"/>
                </a:solidFill>
              </a:rPr>
              <a:t>Scandal</a:t>
            </a:r>
          </a:p>
          <a:p>
            <a:r>
              <a:rPr lang="en-GB" dirty="0" smtClean="0">
                <a:solidFill>
                  <a:srgbClr val="002060"/>
                </a:solidFill>
              </a:rPr>
              <a:t>Significant</a:t>
            </a:r>
          </a:p>
          <a:p>
            <a:r>
              <a:rPr lang="en-GB" dirty="0" smtClean="0">
                <a:solidFill>
                  <a:srgbClr val="002060"/>
                </a:solidFill>
              </a:rPr>
              <a:t>Absurd</a:t>
            </a:r>
          </a:p>
          <a:p>
            <a:endParaRPr lang="en-GB" dirty="0">
              <a:solidFill>
                <a:srgbClr val="002060"/>
              </a:solidFill>
            </a:endParaRPr>
          </a:p>
        </p:txBody>
      </p:sp>
    </p:spTree>
    <p:extLst>
      <p:ext uri="{BB962C8B-B14F-4D97-AF65-F5344CB8AC3E}">
        <p14:creationId xmlns:p14="http://schemas.microsoft.com/office/powerpoint/2010/main" val="25947140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r>
              <a:rPr lang="en-GB" dirty="0" smtClean="0">
                <a:solidFill>
                  <a:srgbClr val="002060"/>
                </a:solidFill>
              </a:rPr>
              <a:t>Disquisition</a:t>
            </a:r>
          </a:p>
          <a:p>
            <a:r>
              <a:rPr lang="en-GB" dirty="0" smtClean="0">
                <a:solidFill>
                  <a:srgbClr val="002060"/>
                </a:solidFill>
              </a:rPr>
              <a:t>Dalliance</a:t>
            </a:r>
          </a:p>
          <a:p>
            <a:r>
              <a:rPr lang="en-GB" dirty="0" smtClean="0">
                <a:solidFill>
                  <a:srgbClr val="002060"/>
                </a:solidFill>
              </a:rPr>
              <a:t>Fundamentalist</a:t>
            </a:r>
          </a:p>
          <a:p>
            <a:r>
              <a:rPr lang="en-GB" dirty="0" smtClean="0">
                <a:solidFill>
                  <a:srgbClr val="002060"/>
                </a:solidFill>
              </a:rPr>
              <a:t>Vagary</a:t>
            </a:r>
          </a:p>
          <a:p>
            <a:r>
              <a:rPr lang="en-GB" dirty="0" smtClean="0">
                <a:solidFill>
                  <a:srgbClr val="002060"/>
                </a:solidFill>
              </a:rPr>
              <a:t>Obdurate</a:t>
            </a:r>
          </a:p>
          <a:p>
            <a:r>
              <a:rPr lang="en-GB" dirty="0" smtClean="0">
                <a:solidFill>
                  <a:srgbClr val="002060"/>
                </a:solidFill>
              </a:rPr>
              <a:t>Resumption</a:t>
            </a:r>
          </a:p>
          <a:p>
            <a:endParaRPr lang="en-GB" dirty="0">
              <a:solidFill>
                <a:srgbClr val="002060"/>
              </a:solidFill>
            </a:endParaRPr>
          </a:p>
        </p:txBody>
      </p:sp>
    </p:spTree>
    <p:extLst>
      <p:ext uri="{BB962C8B-B14F-4D97-AF65-F5344CB8AC3E}">
        <p14:creationId xmlns:p14="http://schemas.microsoft.com/office/powerpoint/2010/main" val="5052596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r>
              <a:rPr lang="en-GB" dirty="0" smtClean="0">
                <a:solidFill>
                  <a:srgbClr val="002060"/>
                </a:solidFill>
              </a:rPr>
              <a:t>Permanence</a:t>
            </a:r>
          </a:p>
          <a:p>
            <a:r>
              <a:rPr lang="en-GB" dirty="0" smtClean="0">
                <a:solidFill>
                  <a:srgbClr val="002060"/>
                </a:solidFill>
              </a:rPr>
              <a:t>Resourcefulness</a:t>
            </a:r>
          </a:p>
          <a:p>
            <a:r>
              <a:rPr lang="en-GB" dirty="0" smtClean="0">
                <a:solidFill>
                  <a:srgbClr val="002060"/>
                </a:solidFill>
              </a:rPr>
              <a:t>Will</a:t>
            </a:r>
          </a:p>
          <a:p>
            <a:r>
              <a:rPr lang="en-GB" dirty="0" smtClean="0">
                <a:solidFill>
                  <a:srgbClr val="002060"/>
                </a:solidFill>
              </a:rPr>
              <a:t>Feebly</a:t>
            </a:r>
          </a:p>
          <a:p>
            <a:endParaRPr lang="en-GB" dirty="0">
              <a:solidFill>
                <a:srgbClr val="002060"/>
              </a:solidFill>
            </a:endParaRPr>
          </a:p>
        </p:txBody>
      </p:sp>
    </p:spTree>
    <p:extLst>
      <p:ext uri="{BB962C8B-B14F-4D97-AF65-F5344CB8AC3E}">
        <p14:creationId xmlns:p14="http://schemas.microsoft.com/office/powerpoint/2010/main" val="14207726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403648" y="1340768"/>
            <a:ext cx="6707088" cy="4525963"/>
          </a:xfrm>
        </p:spPr>
        <p:txBody>
          <a:bodyPr>
            <a:normAutofit fontScale="47500" lnSpcReduction="20000"/>
          </a:bodyPr>
          <a:lstStyle/>
          <a:p>
            <a:pPr marL="0" indent="0">
              <a:lnSpc>
                <a:spcPct val="170000"/>
              </a:lnSpc>
              <a:buNone/>
            </a:pPr>
            <a:r>
              <a:rPr lang="en-GB" dirty="0" smtClean="0">
                <a:solidFill>
                  <a:srgbClr val="002060"/>
                </a:solidFill>
              </a:rPr>
              <a:t>Outside </a:t>
            </a:r>
            <a:r>
              <a:rPr lang="en-GB" dirty="0">
                <a:solidFill>
                  <a:srgbClr val="002060"/>
                </a:solidFill>
              </a:rPr>
              <a:t>it was dark, save for a blurred glow from Sixth Avenue down the street. In that light those two who had been lovers looked for the last time into each other's tragic faces, realizing that between them there was not enough youth and strength to avert their eternal parting. Sloane walked suddenly off down the street and Anson tapped a dozing taxi-driver on the arm</a:t>
            </a:r>
            <a:r>
              <a:rPr lang="en-GB" dirty="0" smtClean="0">
                <a:solidFill>
                  <a:srgbClr val="002060"/>
                </a:solidFill>
              </a:rPr>
              <a:t>.</a:t>
            </a:r>
          </a:p>
          <a:p>
            <a:pPr marL="0" indent="0">
              <a:lnSpc>
                <a:spcPct val="170000"/>
              </a:lnSpc>
              <a:buNone/>
            </a:pPr>
            <a:endParaRPr lang="en-GB" dirty="0">
              <a:solidFill>
                <a:srgbClr val="002060"/>
              </a:solidFill>
            </a:endParaRPr>
          </a:p>
          <a:p>
            <a:pPr marL="0" indent="0">
              <a:lnSpc>
                <a:spcPct val="170000"/>
              </a:lnSpc>
              <a:buNone/>
            </a:pPr>
            <a:r>
              <a:rPr lang="en-GB" dirty="0">
                <a:solidFill>
                  <a:srgbClr val="002060"/>
                </a:solidFill>
              </a:rPr>
              <a:t>It was almost four; there was a patient flow of cleaning water along the ghostly pavement of Fifth Avenue, and the shadows of two night women flitted over the dark façade of St. Thomas's church. Then the desolate shrubbery of Central Park where Anson had often played as a child, and the mounting numbers, significant as names, of the marching streets. This was his city, he thought, where his name had flourished through five generations. </a:t>
            </a:r>
          </a:p>
        </p:txBody>
      </p:sp>
    </p:spTree>
    <p:extLst>
      <p:ext uri="{BB962C8B-B14F-4D97-AF65-F5344CB8AC3E}">
        <p14:creationId xmlns:p14="http://schemas.microsoft.com/office/powerpoint/2010/main" val="13616373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solidFill>
                  <a:srgbClr val="002060"/>
                </a:solidFill>
              </a:rPr>
              <a:t>Conventional</a:t>
            </a:r>
          </a:p>
          <a:p>
            <a:r>
              <a:rPr lang="en-GB" dirty="0" smtClean="0">
                <a:solidFill>
                  <a:srgbClr val="002060"/>
                </a:solidFill>
              </a:rPr>
              <a:t>Diminished</a:t>
            </a:r>
          </a:p>
          <a:p>
            <a:r>
              <a:rPr lang="en-GB" dirty="0" smtClean="0">
                <a:solidFill>
                  <a:srgbClr val="002060"/>
                </a:solidFill>
              </a:rPr>
              <a:t>Yielded</a:t>
            </a:r>
          </a:p>
          <a:p>
            <a:r>
              <a:rPr lang="en-GB" dirty="0" smtClean="0">
                <a:solidFill>
                  <a:srgbClr val="002060"/>
                </a:solidFill>
              </a:rPr>
              <a:t>Obsequies</a:t>
            </a:r>
          </a:p>
          <a:p>
            <a:r>
              <a:rPr lang="en-GB" dirty="0" smtClean="0">
                <a:solidFill>
                  <a:srgbClr val="002060"/>
                </a:solidFill>
              </a:rPr>
              <a:t>Hollow</a:t>
            </a:r>
          </a:p>
          <a:p>
            <a:endParaRPr lang="en-GB" dirty="0">
              <a:solidFill>
                <a:srgbClr val="002060"/>
              </a:solidFill>
            </a:endParaRPr>
          </a:p>
        </p:txBody>
      </p:sp>
    </p:spTree>
    <p:extLst>
      <p:ext uri="{BB962C8B-B14F-4D97-AF65-F5344CB8AC3E}">
        <p14:creationId xmlns:p14="http://schemas.microsoft.com/office/powerpoint/2010/main" val="239751655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b="1" dirty="0" smtClean="0">
                <a:solidFill>
                  <a:srgbClr val="002060"/>
                </a:solidFill>
              </a:rPr>
              <a:t>How</a:t>
            </a:r>
            <a:r>
              <a:rPr lang="en-GB" dirty="0" smtClean="0">
                <a:solidFill>
                  <a:srgbClr val="002060"/>
                </a:solidFill>
              </a:rPr>
              <a:t> does Fitzgerald show a change?</a:t>
            </a:r>
            <a:endParaRPr lang="en-GB" dirty="0">
              <a:solidFill>
                <a:srgbClr val="002060"/>
              </a:solidFill>
            </a:endParaRPr>
          </a:p>
        </p:txBody>
      </p:sp>
    </p:spTree>
    <p:extLst>
      <p:ext uri="{BB962C8B-B14F-4D97-AF65-F5344CB8AC3E}">
        <p14:creationId xmlns:p14="http://schemas.microsoft.com/office/powerpoint/2010/main" val="366786230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85000" lnSpcReduction="20000"/>
          </a:bodyPr>
          <a:lstStyle/>
          <a:p>
            <a:r>
              <a:rPr lang="en-GB" dirty="0" smtClean="0">
                <a:solidFill>
                  <a:srgbClr val="002060"/>
                </a:solidFill>
              </a:rPr>
              <a:t>Scarcely</a:t>
            </a:r>
          </a:p>
          <a:p>
            <a:r>
              <a:rPr lang="en-GB" dirty="0" smtClean="0">
                <a:solidFill>
                  <a:srgbClr val="002060"/>
                </a:solidFill>
              </a:rPr>
              <a:t>Officiated</a:t>
            </a:r>
          </a:p>
          <a:p>
            <a:r>
              <a:rPr lang="en-GB" dirty="0" smtClean="0">
                <a:solidFill>
                  <a:srgbClr val="002060"/>
                </a:solidFill>
              </a:rPr>
              <a:t>Despair</a:t>
            </a:r>
          </a:p>
          <a:p>
            <a:r>
              <a:rPr lang="en-GB" dirty="0" smtClean="0">
                <a:solidFill>
                  <a:srgbClr val="002060"/>
                </a:solidFill>
              </a:rPr>
              <a:t>Inroads</a:t>
            </a:r>
          </a:p>
          <a:p>
            <a:r>
              <a:rPr lang="en-GB" dirty="0" smtClean="0">
                <a:solidFill>
                  <a:srgbClr val="002060"/>
                </a:solidFill>
              </a:rPr>
              <a:t>Commuters</a:t>
            </a:r>
          </a:p>
          <a:p>
            <a:r>
              <a:rPr lang="en-GB" dirty="0" smtClean="0">
                <a:solidFill>
                  <a:srgbClr val="002060"/>
                </a:solidFill>
              </a:rPr>
              <a:t>Keenly</a:t>
            </a:r>
          </a:p>
          <a:p>
            <a:r>
              <a:rPr lang="en-GB" dirty="0" smtClean="0">
                <a:solidFill>
                  <a:srgbClr val="002060"/>
                </a:solidFill>
              </a:rPr>
              <a:t>Exorcised</a:t>
            </a:r>
          </a:p>
          <a:p>
            <a:r>
              <a:rPr lang="en-GB" dirty="0" smtClean="0">
                <a:solidFill>
                  <a:srgbClr val="002060"/>
                </a:solidFill>
              </a:rPr>
              <a:t>Advisability</a:t>
            </a:r>
          </a:p>
          <a:p>
            <a:r>
              <a:rPr lang="en-GB" dirty="0" smtClean="0">
                <a:solidFill>
                  <a:srgbClr val="002060"/>
                </a:solidFill>
              </a:rPr>
              <a:t>Intimate</a:t>
            </a:r>
          </a:p>
          <a:p>
            <a:r>
              <a:rPr lang="en-GB" dirty="0" smtClean="0">
                <a:solidFill>
                  <a:srgbClr val="002060"/>
                </a:solidFill>
              </a:rPr>
              <a:t>Homeric</a:t>
            </a:r>
            <a:endParaRPr lang="en-GB" dirty="0">
              <a:solidFill>
                <a:srgbClr val="002060"/>
              </a:solidFill>
            </a:endParaRPr>
          </a:p>
        </p:txBody>
      </p:sp>
    </p:spTree>
    <p:extLst>
      <p:ext uri="{BB962C8B-B14F-4D97-AF65-F5344CB8AC3E}">
        <p14:creationId xmlns:p14="http://schemas.microsoft.com/office/powerpoint/2010/main" val="3411265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r>
              <a:rPr lang="en-GB" dirty="0" smtClean="0">
                <a:solidFill>
                  <a:srgbClr val="002060"/>
                </a:solidFill>
              </a:rPr>
              <a:t>Indiscretions</a:t>
            </a:r>
          </a:p>
          <a:p>
            <a:r>
              <a:rPr lang="en-GB" dirty="0" smtClean="0">
                <a:solidFill>
                  <a:srgbClr val="002060"/>
                </a:solidFill>
              </a:rPr>
              <a:t>Unpopulated</a:t>
            </a:r>
          </a:p>
          <a:p>
            <a:r>
              <a:rPr lang="en-GB" dirty="0" smtClean="0">
                <a:solidFill>
                  <a:srgbClr val="002060"/>
                </a:solidFill>
              </a:rPr>
              <a:t>Accumulation</a:t>
            </a:r>
          </a:p>
          <a:p>
            <a:r>
              <a:rPr lang="en-GB" dirty="0" smtClean="0">
                <a:solidFill>
                  <a:srgbClr val="002060"/>
                </a:solidFill>
              </a:rPr>
              <a:t>Momentarily</a:t>
            </a:r>
          </a:p>
          <a:p>
            <a:r>
              <a:rPr lang="en-GB" dirty="0" smtClean="0">
                <a:solidFill>
                  <a:srgbClr val="002060"/>
                </a:solidFill>
              </a:rPr>
              <a:t>Vacant</a:t>
            </a:r>
          </a:p>
          <a:p>
            <a:r>
              <a:rPr lang="en-GB" dirty="0" smtClean="0">
                <a:solidFill>
                  <a:srgbClr val="002060"/>
                </a:solidFill>
              </a:rPr>
              <a:t>Resignation</a:t>
            </a:r>
          </a:p>
          <a:p>
            <a:endParaRPr lang="en-GB" dirty="0" smtClean="0">
              <a:solidFill>
                <a:srgbClr val="002060"/>
              </a:solidFill>
            </a:endParaRPr>
          </a:p>
        </p:txBody>
      </p:sp>
    </p:spTree>
    <p:extLst>
      <p:ext uri="{BB962C8B-B14F-4D97-AF65-F5344CB8AC3E}">
        <p14:creationId xmlns:p14="http://schemas.microsoft.com/office/powerpoint/2010/main" val="423732179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r>
              <a:rPr lang="en-GB" dirty="0" smtClean="0">
                <a:solidFill>
                  <a:srgbClr val="002060"/>
                </a:solidFill>
              </a:rPr>
              <a:t>How do others view Anson?</a:t>
            </a:r>
          </a:p>
          <a:p>
            <a:endParaRPr lang="en-GB" dirty="0">
              <a:solidFill>
                <a:srgbClr val="002060"/>
              </a:solidFill>
            </a:endParaRPr>
          </a:p>
          <a:p>
            <a:r>
              <a:rPr lang="en-GB" dirty="0" smtClean="0">
                <a:solidFill>
                  <a:srgbClr val="002060"/>
                </a:solidFill>
              </a:rPr>
              <a:t>How do you know?</a:t>
            </a:r>
          </a:p>
          <a:p>
            <a:endParaRPr lang="en-GB" dirty="0">
              <a:solidFill>
                <a:srgbClr val="002060"/>
              </a:solidFill>
            </a:endParaRPr>
          </a:p>
        </p:txBody>
      </p:sp>
    </p:spTree>
    <p:extLst>
      <p:ext uri="{BB962C8B-B14F-4D97-AF65-F5344CB8AC3E}">
        <p14:creationId xmlns:p14="http://schemas.microsoft.com/office/powerpoint/2010/main" val="295925807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44624"/>
            <a:ext cx="8229600" cy="4525963"/>
          </a:xfrm>
        </p:spPr>
        <p:txBody>
          <a:bodyPr>
            <a:normAutofit/>
          </a:bodyPr>
          <a:lstStyle/>
          <a:p>
            <a:r>
              <a:rPr lang="en-GB" sz="2000" dirty="0" smtClean="0">
                <a:solidFill>
                  <a:srgbClr val="002060"/>
                </a:solidFill>
              </a:rPr>
              <a:t>How do others view Anson?</a:t>
            </a:r>
          </a:p>
          <a:p>
            <a:endParaRPr lang="en-GB" sz="2000" dirty="0">
              <a:solidFill>
                <a:srgbClr val="002060"/>
              </a:solidFill>
            </a:endParaRPr>
          </a:p>
          <a:p>
            <a:r>
              <a:rPr lang="en-GB" sz="2000" dirty="0" smtClean="0">
                <a:solidFill>
                  <a:srgbClr val="002060"/>
                </a:solidFill>
              </a:rPr>
              <a:t>How do you know?</a:t>
            </a:r>
          </a:p>
          <a:p>
            <a:endParaRPr lang="en-GB" dirty="0">
              <a:solidFill>
                <a:srgbClr val="002060"/>
              </a:solidFill>
            </a:endParaRPr>
          </a:p>
          <a:p>
            <a:r>
              <a:rPr lang="en-GB" dirty="0" smtClean="0">
                <a:solidFill>
                  <a:srgbClr val="002060"/>
                </a:solidFill>
              </a:rPr>
              <a:t>How does Fitzgerald </a:t>
            </a:r>
            <a:r>
              <a:rPr lang="en-GB" b="1" dirty="0" smtClean="0">
                <a:solidFill>
                  <a:srgbClr val="002060"/>
                </a:solidFill>
              </a:rPr>
              <a:t>show</a:t>
            </a:r>
            <a:r>
              <a:rPr lang="en-GB" dirty="0" smtClean="0">
                <a:solidFill>
                  <a:srgbClr val="002060"/>
                </a:solidFill>
              </a:rPr>
              <a:t> not </a:t>
            </a:r>
            <a:r>
              <a:rPr lang="en-GB" b="1" dirty="0" smtClean="0">
                <a:solidFill>
                  <a:srgbClr val="002060"/>
                </a:solidFill>
              </a:rPr>
              <a:t>tell </a:t>
            </a:r>
            <a:r>
              <a:rPr lang="en-GB" dirty="0" smtClean="0">
                <a:solidFill>
                  <a:srgbClr val="002060"/>
                </a:solidFill>
              </a:rPr>
              <a:t>this?</a:t>
            </a:r>
          </a:p>
        </p:txBody>
      </p:sp>
    </p:spTree>
    <p:extLst>
      <p:ext uri="{BB962C8B-B14F-4D97-AF65-F5344CB8AC3E}">
        <p14:creationId xmlns:p14="http://schemas.microsoft.com/office/powerpoint/2010/main" val="35167588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r>
              <a:rPr lang="en-GB" dirty="0" smtClean="0">
                <a:solidFill>
                  <a:srgbClr val="002060"/>
                </a:solidFill>
              </a:rPr>
              <a:t>Jolt</a:t>
            </a:r>
          </a:p>
          <a:p>
            <a:r>
              <a:rPr lang="en-GB" dirty="0" smtClean="0">
                <a:solidFill>
                  <a:srgbClr val="002060"/>
                </a:solidFill>
              </a:rPr>
              <a:t>Rural</a:t>
            </a:r>
          </a:p>
          <a:p>
            <a:r>
              <a:rPr lang="en-GB" dirty="0" smtClean="0">
                <a:solidFill>
                  <a:srgbClr val="002060"/>
                </a:solidFill>
              </a:rPr>
              <a:t>Diminutive</a:t>
            </a:r>
          </a:p>
          <a:p>
            <a:r>
              <a:rPr lang="en-GB" dirty="0" smtClean="0">
                <a:solidFill>
                  <a:srgbClr val="002060"/>
                </a:solidFill>
              </a:rPr>
              <a:t>Gaiety</a:t>
            </a:r>
          </a:p>
          <a:p>
            <a:r>
              <a:rPr lang="en-GB" dirty="0" smtClean="0">
                <a:solidFill>
                  <a:srgbClr val="002060"/>
                </a:solidFill>
              </a:rPr>
              <a:t>Dissimulation</a:t>
            </a:r>
          </a:p>
          <a:p>
            <a:r>
              <a:rPr lang="en-GB" dirty="0" smtClean="0">
                <a:solidFill>
                  <a:srgbClr val="002060"/>
                </a:solidFill>
              </a:rPr>
              <a:t>Specimen</a:t>
            </a:r>
          </a:p>
          <a:p>
            <a:endParaRPr lang="en-GB" dirty="0" smtClean="0">
              <a:solidFill>
                <a:srgbClr val="002060"/>
              </a:solidFill>
            </a:endParaRPr>
          </a:p>
        </p:txBody>
      </p:sp>
    </p:spTree>
    <p:extLst>
      <p:ext uri="{BB962C8B-B14F-4D97-AF65-F5344CB8AC3E}">
        <p14:creationId xmlns:p14="http://schemas.microsoft.com/office/powerpoint/2010/main" val="81152739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r>
              <a:rPr lang="en-GB" dirty="0" smtClean="0">
                <a:solidFill>
                  <a:srgbClr val="002060"/>
                </a:solidFill>
              </a:rPr>
              <a:t>Immured</a:t>
            </a:r>
          </a:p>
          <a:p>
            <a:r>
              <a:rPr lang="en-GB" dirty="0" smtClean="0">
                <a:solidFill>
                  <a:srgbClr val="002060"/>
                </a:solidFill>
              </a:rPr>
              <a:t>Quest</a:t>
            </a:r>
          </a:p>
          <a:p>
            <a:r>
              <a:rPr lang="en-GB" dirty="0" smtClean="0">
                <a:solidFill>
                  <a:srgbClr val="002060"/>
                </a:solidFill>
              </a:rPr>
              <a:t>Roved</a:t>
            </a:r>
          </a:p>
          <a:p>
            <a:r>
              <a:rPr lang="en-GB" dirty="0" smtClean="0">
                <a:solidFill>
                  <a:srgbClr val="002060"/>
                </a:solidFill>
              </a:rPr>
              <a:t>Intolerable</a:t>
            </a:r>
          </a:p>
          <a:p>
            <a:endParaRPr lang="en-GB" dirty="0" smtClean="0">
              <a:solidFill>
                <a:srgbClr val="002060"/>
              </a:solidFill>
            </a:endParaRPr>
          </a:p>
          <a:p>
            <a:endParaRPr lang="en-GB" dirty="0" smtClean="0">
              <a:solidFill>
                <a:srgbClr val="002060"/>
              </a:solidFill>
            </a:endParaRPr>
          </a:p>
        </p:txBody>
      </p:sp>
    </p:spTree>
    <p:extLst>
      <p:ext uri="{BB962C8B-B14F-4D97-AF65-F5344CB8AC3E}">
        <p14:creationId xmlns:p14="http://schemas.microsoft.com/office/powerpoint/2010/main" val="323031786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r>
              <a:rPr lang="en-GB" dirty="0" smtClean="0">
                <a:solidFill>
                  <a:srgbClr val="002060"/>
                </a:solidFill>
              </a:rPr>
              <a:t>What is Fitzgerald’s point?</a:t>
            </a:r>
          </a:p>
          <a:p>
            <a:endParaRPr lang="en-GB" dirty="0">
              <a:solidFill>
                <a:srgbClr val="002060"/>
              </a:solidFill>
            </a:endParaRPr>
          </a:p>
          <a:p>
            <a:r>
              <a:rPr lang="en-GB" dirty="0" smtClean="0">
                <a:solidFill>
                  <a:srgbClr val="002060"/>
                </a:solidFill>
              </a:rPr>
              <a:t>Why is he telling this story?</a:t>
            </a:r>
          </a:p>
        </p:txBody>
      </p:sp>
    </p:spTree>
    <p:extLst>
      <p:ext uri="{BB962C8B-B14F-4D97-AF65-F5344CB8AC3E}">
        <p14:creationId xmlns:p14="http://schemas.microsoft.com/office/powerpoint/2010/main" val="372637091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r>
              <a:rPr lang="en-GB" dirty="0" smtClean="0">
                <a:solidFill>
                  <a:srgbClr val="002060"/>
                </a:solidFill>
              </a:rPr>
              <a:t>Indicated</a:t>
            </a:r>
          </a:p>
          <a:p>
            <a:r>
              <a:rPr lang="en-GB" dirty="0" smtClean="0">
                <a:solidFill>
                  <a:srgbClr val="002060"/>
                </a:solidFill>
              </a:rPr>
              <a:t>Gesture</a:t>
            </a:r>
          </a:p>
          <a:p>
            <a:endParaRPr lang="en-GB" dirty="0" smtClean="0">
              <a:solidFill>
                <a:srgbClr val="002060"/>
              </a:solidFill>
            </a:endParaRPr>
          </a:p>
        </p:txBody>
      </p:sp>
    </p:spTree>
    <p:extLst>
      <p:ext uri="{BB962C8B-B14F-4D97-AF65-F5344CB8AC3E}">
        <p14:creationId xmlns:p14="http://schemas.microsoft.com/office/powerpoint/2010/main" val="40946381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r>
              <a:rPr lang="en-GB" dirty="0" smtClean="0">
                <a:solidFill>
                  <a:srgbClr val="002060"/>
                </a:solidFill>
              </a:rPr>
              <a:t>Why does Paula re-enter the story?</a:t>
            </a:r>
          </a:p>
          <a:p>
            <a:endParaRPr lang="en-GB" dirty="0">
              <a:solidFill>
                <a:srgbClr val="002060"/>
              </a:solidFill>
            </a:endParaRPr>
          </a:p>
          <a:p>
            <a:endParaRPr lang="en-GB" dirty="0" smtClean="0">
              <a:solidFill>
                <a:srgbClr val="002060"/>
              </a:solidFill>
            </a:endParaRPr>
          </a:p>
          <a:p>
            <a:r>
              <a:rPr lang="en-GB" dirty="0" smtClean="0">
                <a:solidFill>
                  <a:srgbClr val="002060"/>
                </a:solidFill>
              </a:rPr>
              <a:t>What will happen?</a:t>
            </a:r>
          </a:p>
        </p:txBody>
      </p:sp>
    </p:spTree>
    <p:extLst>
      <p:ext uri="{BB962C8B-B14F-4D97-AF65-F5344CB8AC3E}">
        <p14:creationId xmlns:p14="http://schemas.microsoft.com/office/powerpoint/2010/main" val="213955490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r>
              <a:rPr lang="en-GB" sz="4000" dirty="0" smtClean="0">
                <a:solidFill>
                  <a:srgbClr val="002060"/>
                </a:solidFill>
              </a:rPr>
              <a:t>What makes an amazing description?</a:t>
            </a:r>
          </a:p>
        </p:txBody>
      </p:sp>
    </p:spTree>
    <p:extLst>
      <p:ext uri="{BB962C8B-B14F-4D97-AF65-F5344CB8AC3E}">
        <p14:creationId xmlns:p14="http://schemas.microsoft.com/office/powerpoint/2010/main" val="37783993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en-GB" b="1" dirty="0" smtClean="0">
                <a:solidFill>
                  <a:srgbClr val="002060"/>
                </a:solidFill>
              </a:rPr>
              <a:t>Independent writing:</a:t>
            </a:r>
            <a:endParaRPr lang="en-GB" b="1" dirty="0">
              <a:solidFill>
                <a:srgbClr val="002060"/>
              </a:solidFill>
            </a:endParaRPr>
          </a:p>
        </p:txBody>
      </p:sp>
      <p:sp>
        <p:nvSpPr>
          <p:cNvPr id="3" name="Content Placeholder 2"/>
          <p:cNvSpPr>
            <a:spLocks noGrp="1"/>
          </p:cNvSpPr>
          <p:nvPr>
            <p:ph idx="1"/>
          </p:nvPr>
        </p:nvSpPr>
        <p:spPr/>
        <p:txBody>
          <a:bodyPr/>
          <a:lstStyle/>
          <a:p>
            <a:r>
              <a:rPr lang="en-GB" dirty="0" smtClean="0">
                <a:solidFill>
                  <a:srgbClr val="002060"/>
                </a:solidFill>
              </a:rPr>
              <a:t>Describe any of these in sumptuous detail, taking care to use at least </a:t>
            </a:r>
            <a:r>
              <a:rPr lang="en-GB" b="1" dirty="0" smtClean="0">
                <a:solidFill>
                  <a:srgbClr val="002060"/>
                </a:solidFill>
              </a:rPr>
              <a:t>five</a:t>
            </a:r>
            <a:r>
              <a:rPr lang="en-GB" dirty="0" smtClean="0">
                <a:solidFill>
                  <a:srgbClr val="002060"/>
                </a:solidFill>
              </a:rPr>
              <a:t> of the new words you have learned today.</a:t>
            </a:r>
            <a:endParaRPr lang="en-GB" dirty="0">
              <a:solidFill>
                <a:srgbClr val="002060"/>
              </a:solidFill>
            </a:endParaRPr>
          </a:p>
        </p:txBody>
      </p:sp>
      <p:pic>
        <p:nvPicPr>
          <p:cNvPr id="1026" name="Picture 2" descr="http://housegoeshome.files.wordpress.com/2014/06/beyonce-crying-face-beauty-celebrity.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466" y="3789039"/>
            <a:ext cx="2645819" cy="176538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rosemaryonthetv.files.wordpress.com/2011/07/img_7641.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35897" y="4925887"/>
            <a:ext cx="2304256" cy="153690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ritournelleblog.files.wordpress.com/2011/06/plaza-lobby.jp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13546" y="3429000"/>
            <a:ext cx="2485836" cy="16603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908803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en-GB" b="1" dirty="0" smtClean="0">
                <a:solidFill>
                  <a:srgbClr val="002060"/>
                </a:solidFill>
              </a:rPr>
              <a:t>Finally:</a:t>
            </a:r>
            <a:endParaRPr lang="en-GB" b="1" dirty="0">
              <a:solidFill>
                <a:srgbClr val="002060"/>
              </a:solidFill>
            </a:endParaRPr>
          </a:p>
        </p:txBody>
      </p:sp>
      <p:sp>
        <p:nvSpPr>
          <p:cNvPr id="3" name="Content Placeholder 2"/>
          <p:cNvSpPr>
            <a:spLocks noGrp="1"/>
          </p:cNvSpPr>
          <p:nvPr>
            <p:ph idx="1"/>
          </p:nvPr>
        </p:nvSpPr>
        <p:spPr/>
        <p:txBody>
          <a:bodyPr/>
          <a:lstStyle/>
          <a:p>
            <a:r>
              <a:rPr lang="en-GB" dirty="0" smtClean="0">
                <a:solidFill>
                  <a:srgbClr val="002060"/>
                </a:solidFill>
              </a:rPr>
              <a:t>What, in your view, are the rules of writing effective descriptions?</a:t>
            </a:r>
            <a:endParaRPr lang="en-GB" dirty="0">
              <a:solidFill>
                <a:srgbClr val="002060"/>
              </a:solidFill>
            </a:endParaRPr>
          </a:p>
        </p:txBody>
      </p:sp>
      <p:pic>
        <p:nvPicPr>
          <p:cNvPr id="1026" name="Picture 2" descr="http://housegoeshome.files.wordpress.com/2014/06/beyonce-crying-face-beauty-celebrity.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466" y="3789039"/>
            <a:ext cx="2645819" cy="176538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rosemaryonthetv.files.wordpress.com/2011/07/img_7641.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35897" y="4925887"/>
            <a:ext cx="2304256" cy="153690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ritournelleblog.files.wordpress.com/2011/06/plaza-lobby.jp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13546" y="3429000"/>
            <a:ext cx="2485836" cy="16603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66469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en-GB" b="1" dirty="0" smtClean="0">
                <a:solidFill>
                  <a:srgbClr val="002060"/>
                </a:solidFill>
              </a:rPr>
              <a:t>To begin:</a:t>
            </a:r>
            <a:endParaRPr lang="en-GB" b="1" dirty="0">
              <a:solidFill>
                <a:srgbClr val="002060"/>
              </a:solidFill>
            </a:endParaRPr>
          </a:p>
        </p:txBody>
      </p:sp>
      <p:sp>
        <p:nvSpPr>
          <p:cNvPr id="3" name="Content Placeholder 2"/>
          <p:cNvSpPr>
            <a:spLocks noGrp="1"/>
          </p:cNvSpPr>
          <p:nvPr>
            <p:ph idx="1"/>
          </p:nvPr>
        </p:nvSpPr>
        <p:spPr/>
        <p:txBody>
          <a:bodyPr>
            <a:normAutofit/>
          </a:bodyPr>
          <a:lstStyle/>
          <a:p>
            <a:r>
              <a:rPr lang="en-GB" sz="4000" dirty="0" smtClean="0">
                <a:solidFill>
                  <a:srgbClr val="002060"/>
                </a:solidFill>
              </a:rPr>
              <a:t>Do you like the character of Anson?</a:t>
            </a:r>
          </a:p>
          <a:p>
            <a:endParaRPr lang="en-GB" sz="4000" dirty="0">
              <a:solidFill>
                <a:srgbClr val="002060"/>
              </a:solidFill>
            </a:endParaRPr>
          </a:p>
          <a:p>
            <a:r>
              <a:rPr lang="en-GB" sz="4000" dirty="0" smtClean="0">
                <a:solidFill>
                  <a:srgbClr val="002060"/>
                </a:solidFill>
              </a:rPr>
              <a:t>Why/why not?</a:t>
            </a:r>
            <a:endParaRPr lang="en-GB" sz="4000" dirty="0">
              <a:solidFill>
                <a:srgbClr val="002060"/>
              </a:solidFill>
            </a:endParaRPr>
          </a:p>
        </p:txBody>
      </p:sp>
    </p:spTree>
    <p:extLst>
      <p:ext uri="{BB962C8B-B14F-4D97-AF65-F5344CB8AC3E}">
        <p14:creationId xmlns:p14="http://schemas.microsoft.com/office/powerpoint/2010/main" val="76882794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en-GB" b="1" dirty="0" smtClean="0">
                <a:solidFill>
                  <a:srgbClr val="002060"/>
                </a:solidFill>
              </a:rPr>
              <a:t>To begin:</a:t>
            </a:r>
            <a:endParaRPr lang="en-GB" b="1" dirty="0">
              <a:solidFill>
                <a:srgbClr val="002060"/>
              </a:solidFill>
            </a:endParaRPr>
          </a:p>
        </p:txBody>
      </p:sp>
      <p:sp>
        <p:nvSpPr>
          <p:cNvPr id="3" name="Content Placeholder 2"/>
          <p:cNvSpPr>
            <a:spLocks noGrp="1"/>
          </p:cNvSpPr>
          <p:nvPr>
            <p:ph idx="1"/>
          </p:nvPr>
        </p:nvSpPr>
        <p:spPr/>
        <p:txBody>
          <a:bodyPr>
            <a:normAutofit/>
          </a:bodyPr>
          <a:lstStyle/>
          <a:p>
            <a:r>
              <a:rPr lang="en-GB" sz="4000" dirty="0" smtClean="0">
                <a:solidFill>
                  <a:srgbClr val="002060"/>
                </a:solidFill>
              </a:rPr>
              <a:t>Do you like the story “The Rich Boy”?</a:t>
            </a:r>
          </a:p>
          <a:p>
            <a:endParaRPr lang="en-GB" sz="4000" dirty="0">
              <a:solidFill>
                <a:srgbClr val="002060"/>
              </a:solidFill>
            </a:endParaRPr>
          </a:p>
          <a:p>
            <a:r>
              <a:rPr lang="en-GB" sz="4000" dirty="0" smtClean="0">
                <a:solidFill>
                  <a:srgbClr val="002060"/>
                </a:solidFill>
              </a:rPr>
              <a:t>Why/why not?</a:t>
            </a:r>
            <a:endParaRPr lang="en-GB" sz="4000" dirty="0">
              <a:solidFill>
                <a:srgbClr val="002060"/>
              </a:solidFill>
            </a:endParaRPr>
          </a:p>
        </p:txBody>
      </p:sp>
    </p:spTree>
    <p:extLst>
      <p:ext uri="{BB962C8B-B14F-4D97-AF65-F5344CB8AC3E}">
        <p14:creationId xmlns:p14="http://schemas.microsoft.com/office/powerpoint/2010/main" val="68192244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4745"/>
            <a:ext cx="7772400" cy="2475706"/>
          </a:xfrm>
        </p:spPr>
        <p:style>
          <a:lnRef idx="1">
            <a:schemeClr val="accent4"/>
          </a:lnRef>
          <a:fillRef idx="2">
            <a:schemeClr val="accent4"/>
          </a:fillRef>
          <a:effectRef idx="1">
            <a:schemeClr val="accent4"/>
          </a:effectRef>
          <a:fontRef idx="minor">
            <a:schemeClr val="dk1"/>
          </a:fontRef>
        </p:style>
        <p:txBody>
          <a:bodyPr>
            <a:normAutofit/>
          </a:bodyPr>
          <a:lstStyle/>
          <a:p>
            <a:r>
              <a:rPr lang="en-GB" b="1" dirty="0" smtClean="0">
                <a:solidFill>
                  <a:srgbClr val="002060"/>
                </a:solidFill>
              </a:rPr>
              <a:t>Today we will explore the writer’s methods.</a:t>
            </a:r>
            <a:endParaRPr lang="en-GB" b="1" dirty="0">
              <a:solidFill>
                <a:srgbClr val="002060"/>
              </a:solidFill>
            </a:endParaRPr>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393489040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en-GB" b="1" dirty="0" smtClean="0">
                <a:solidFill>
                  <a:srgbClr val="002060"/>
                </a:solidFill>
              </a:rPr>
              <a:t>Writer’s methods:</a:t>
            </a:r>
            <a:endParaRPr lang="en-GB" b="1" dirty="0">
              <a:solidFill>
                <a:srgbClr val="002060"/>
              </a:solidFill>
            </a:endParaRPr>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299803176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solidFill>
                  <a:srgbClr val="002060"/>
                </a:solidFill>
              </a:rPr>
              <a:t>Caress</a:t>
            </a:r>
          </a:p>
          <a:p>
            <a:r>
              <a:rPr lang="en-GB" dirty="0" smtClean="0">
                <a:solidFill>
                  <a:srgbClr val="002060"/>
                </a:solidFill>
              </a:rPr>
              <a:t>Esoteric</a:t>
            </a:r>
          </a:p>
          <a:p>
            <a:r>
              <a:rPr lang="en-GB" dirty="0" smtClean="0">
                <a:solidFill>
                  <a:srgbClr val="002060"/>
                </a:solidFill>
              </a:rPr>
              <a:t>Abstractedly</a:t>
            </a:r>
          </a:p>
          <a:p>
            <a:r>
              <a:rPr lang="en-GB" dirty="0" smtClean="0">
                <a:solidFill>
                  <a:srgbClr val="002060"/>
                </a:solidFill>
              </a:rPr>
              <a:t>Homage</a:t>
            </a:r>
          </a:p>
          <a:p>
            <a:r>
              <a:rPr lang="en-GB" dirty="0" smtClean="0">
                <a:solidFill>
                  <a:srgbClr val="002060"/>
                </a:solidFill>
              </a:rPr>
              <a:t>Languor</a:t>
            </a:r>
          </a:p>
          <a:p>
            <a:r>
              <a:rPr lang="en-GB" dirty="0" smtClean="0">
                <a:solidFill>
                  <a:srgbClr val="002060"/>
                </a:solidFill>
              </a:rPr>
              <a:t>Infatuated</a:t>
            </a:r>
          </a:p>
          <a:p>
            <a:endParaRPr lang="en-GB" dirty="0">
              <a:solidFill>
                <a:srgbClr val="002060"/>
              </a:solidFill>
            </a:endParaRPr>
          </a:p>
        </p:txBody>
      </p:sp>
    </p:spTree>
    <p:extLst>
      <p:ext uri="{BB962C8B-B14F-4D97-AF65-F5344CB8AC3E}">
        <p14:creationId xmlns:p14="http://schemas.microsoft.com/office/powerpoint/2010/main" val="324088560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solidFill>
                  <a:srgbClr val="002060"/>
                </a:solidFill>
              </a:rPr>
              <a:t>What does happiness mean?</a:t>
            </a:r>
          </a:p>
          <a:p>
            <a:endParaRPr lang="en-GB" dirty="0">
              <a:solidFill>
                <a:srgbClr val="002060"/>
              </a:solidFill>
            </a:endParaRPr>
          </a:p>
          <a:p>
            <a:endParaRPr lang="en-GB" dirty="0" smtClean="0">
              <a:solidFill>
                <a:srgbClr val="002060"/>
              </a:solidFill>
            </a:endParaRPr>
          </a:p>
          <a:p>
            <a:r>
              <a:rPr lang="en-GB" dirty="0" smtClean="0">
                <a:solidFill>
                  <a:srgbClr val="002060"/>
                </a:solidFill>
              </a:rPr>
              <a:t>What makes Anson happy?</a:t>
            </a:r>
            <a:endParaRPr lang="en-GB" dirty="0">
              <a:solidFill>
                <a:srgbClr val="002060"/>
              </a:solidFill>
            </a:endParaRPr>
          </a:p>
        </p:txBody>
      </p:sp>
    </p:spTree>
    <p:extLst>
      <p:ext uri="{BB962C8B-B14F-4D97-AF65-F5344CB8AC3E}">
        <p14:creationId xmlns:p14="http://schemas.microsoft.com/office/powerpoint/2010/main" val="73863278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solidFill>
                  <a:srgbClr val="002060"/>
                </a:solidFill>
              </a:rPr>
              <a:t>Resisted</a:t>
            </a:r>
          </a:p>
          <a:p>
            <a:r>
              <a:rPr lang="en-GB" dirty="0" smtClean="0">
                <a:solidFill>
                  <a:srgbClr val="002060"/>
                </a:solidFill>
              </a:rPr>
              <a:t>Invariably</a:t>
            </a:r>
          </a:p>
          <a:p>
            <a:r>
              <a:rPr lang="en-GB" dirty="0" smtClean="0">
                <a:solidFill>
                  <a:srgbClr val="002060"/>
                </a:solidFill>
              </a:rPr>
              <a:t>Transaction</a:t>
            </a:r>
          </a:p>
          <a:p>
            <a:r>
              <a:rPr lang="en-GB" dirty="0" smtClean="0">
                <a:solidFill>
                  <a:srgbClr val="002060"/>
                </a:solidFill>
              </a:rPr>
              <a:t>Preoccupation</a:t>
            </a:r>
          </a:p>
          <a:p>
            <a:r>
              <a:rPr lang="en-GB" dirty="0" smtClean="0">
                <a:solidFill>
                  <a:srgbClr val="002060"/>
                </a:solidFill>
              </a:rPr>
              <a:t>Sufficient</a:t>
            </a:r>
          </a:p>
          <a:p>
            <a:r>
              <a:rPr lang="en-GB" dirty="0" smtClean="0">
                <a:solidFill>
                  <a:srgbClr val="002060"/>
                </a:solidFill>
              </a:rPr>
              <a:t>Joviality</a:t>
            </a:r>
          </a:p>
          <a:p>
            <a:r>
              <a:rPr lang="en-GB" dirty="0" smtClean="0">
                <a:solidFill>
                  <a:srgbClr val="002060"/>
                </a:solidFill>
              </a:rPr>
              <a:t>Exhibit</a:t>
            </a:r>
          </a:p>
          <a:p>
            <a:endParaRPr lang="en-GB" dirty="0">
              <a:solidFill>
                <a:srgbClr val="002060"/>
              </a:solidFill>
            </a:endParaRPr>
          </a:p>
        </p:txBody>
      </p:sp>
    </p:spTree>
    <p:extLst>
      <p:ext uri="{BB962C8B-B14F-4D97-AF65-F5344CB8AC3E}">
        <p14:creationId xmlns:p14="http://schemas.microsoft.com/office/powerpoint/2010/main" val="344830413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solidFill>
                  <a:srgbClr val="002060"/>
                </a:solidFill>
              </a:rPr>
              <a:t>How is Paula’s death shown?</a:t>
            </a:r>
          </a:p>
          <a:p>
            <a:endParaRPr lang="en-GB" dirty="0">
              <a:solidFill>
                <a:srgbClr val="002060"/>
              </a:solidFill>
            </a:endParaRPr>
          </a:p>
          <a:p>
            <a:r>
              <a:rPr lang="en-GB" dirty="0" smtClean="0">
                <a:solidFill>
                  <a:srgbClr val="002060"/>
                </a:solidFill>
              </a:rPr>
              <a:t>Why is it effective?</a:t>
            </a:r>
            <a:endParaRPr lang="en-GB" dirty="0">
              <a:solidFill>
                <a:srgbClr val="002060"/>
              </a:solidFill>
            </a:endParaRPr>
          </a:p>
        </p:txBody>
      </p:sp>
    </p:spTree>
    <p:extLst>
      <p:ext uri="{BB962C8B-B14F-4D97-AF65-F5344CB8AC3E}">
        <p14:creationId xmlns:p14="http://schemas.microsoft.com/office/powerpoint/2010/main" val="282149443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solidFill>
                  <a:srgbClr val="002060"/>
                </a:solidFill>
              </a:rPr>
              <a:t>Joyous</a:t>
            </a:r>
          </a:p>
          <a:p>
            <a:r>
              <a:rPr lang="en-GB" dirty="0" smtClean="0">
                <a:solidFill>
                  <a:srgbClr val="002060"/>
                </a:solidFill>
              </a:rPr>
              <a:t>Anticipation</a:t>
            </a:r>
          </a:p>
          <a:p>
            <a:r>
              <a:rPr lang="en-GB" dirty="0" smtClean="0">
                <a:solidFill>
                  <a:srgbClr val="002060"/>
                </a:solidFill>
              </a:rPr>
              <a:t>Gusto</a:t>
            </a:r>
          </a:p>
          <a:p>
            <a:r>
              <a:rPr lang="en-GB" dirty="0" smtClean="0">
                <a:solidFill>
                  <a:srgbClr val="002060"/>
                </a:solidFill>
              </a:rPr>
              <a:t>Cherished</a:t>
            </a:r>
          </a:p>
          <a:p>
            <a:endParaRPr lang="en-GB" dirty="0">
              <a:solidFill>
                <a:srgbClr val="002060"/>
              </a:solidFill>
            </a:endParaRPr>
          </a:p>
        </p:txBody>
      </p:sp>
    </p:spTree>
    <p:extLst>
      <p:ext uri="{BB962C8B-B14F-4D97-AF65-F5344CB8AC3E}">
        <p14:creationId xmlns:p14="http://schemas.microsoft.com/office/powerpoint/2010/main" val="381926611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27384"/>
            <a:ext cx="8229600" cy="4525963"/>
          </a:xfrm>
        </p:spPr>
        <p:txBody>
          <a:bodyPr/>
          <a:lstStyle/>
          <a:p>
            <a:r>
              <a:rPr lang="en-GB" dirty="0" smtClean="0">
                <a:solidFill>
                  <a:srgbClr val="002060"/>
                </a:solidFill>
              </a:rPr>
              <a:t>Look at the last paragraph.</a:t>
            </a:r>
          </a:p>
          <a:p>
            <a:endParaRPr lang="en-GB" dirty="0">
              <a:solidFill>
                <a:srgbClr val="002060"/>
              </a:solidFill>
            </a:endParaRPr>
          </a:p>
          <a:p>
            <a:r>
              <a:rPr lang="en-GB" dirty="0" smtClean="0">
                <a:solidFill>
                  <a:srgbClr val="002060"/>
                </a:solidFill>
              </a:rPr>
              <a:t>What is the impression Fitzgerald wants us to go away with?</a:t>
            </a:r>
            <a:endParaRPr lang="en-GB" dirty="0">
              <a:solidFill>
                <a:srgbClr val="002060"/>
              </a:solidFill>
            </a:endParaRPr>
          </a:p>
        </p:txBody>
      </p:sp>
    </p:spTree>
    <p:extLst>
      <p:ext uri="{BB962C8B-B14F-4D97-AF65-F5344CB8AC3E}">
        <p14:creationId xmlns:p14="http://schemas.microsoft.com/office/powerpoint/2010/main" val="45501729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Rectangle 3"/>
          <p:cNvSpPr/>
          <p:nvPr/>
        </p:nvSpPr>
        <p:spPr>
          <a:xfrm>
            <a:off x="1979712" y="260648"/>
            <a:ext cx="5382344" cy="5586658"/>
          </a:xfrm>
          <a:prstGeom prst="rect">
            <a:avLst/>
          </a:prstGeom>
        </p:spPr>
        <p:txBody>
          <a:bodyPr wrap="square">
            <a:spAutoFit/>
          </a:bodyPr>
          <a:lstStyle/>
          <a:p>
            <a:pPr>
              <a:lnSpc>
                <a:spcPct val="150000"/>
              </a:lnSpc>
            </a:pPr>
            <a:r>
              <a:rPr lang="en-GB" sz="1600" dirty="0">
                <a:solidFill>
                  <a:srgbClr val="002060"/>
                </a:solidFill>
              </a:rPr>
              <a:t>I saw less of him on the trip than I had hoped. He wanted to arrange a foursome, but there was no one available, so I saw him only at meals. Sometimes, though, he would have a cocktail in the bar, and he told me about the girl in the red tam, and his adventures with her, making them all bizarre and amusing, as he had a way of doing, and I was glad that he was himself again, or at least the self that I knew, and with which I felt at home. I don't think he was ever happy unless some one was in love with him, responding to him like filings to a magnet, helping him to explain himself, promising him something. What it was I do not know. Perhaps they promised that there would always be women in the world who would spend their brightest, freshest, rarest hours to nurse and protect that superiority he cherished in his heart.</a:t>
            </a:r>
          </a:p>
        </p:txBody>
      </p:sp>
    </p:spTree>
    <p:extLst>
      <p:ext uri="{BB962C8B-B14F-4D97-AF65-F5344CB8AC3E}">
        <p14:creationId xmlns:p14="http://schemas.microsoft.com/office/powerpoint/2010/main" val="278408884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sz="4000" dirty="0" smtClean="0">
                <a:solidFill>
                  <a:srgbClr val="002060"/>
                </a:solidFill>
              </a:rPr>
              <a:t>What </a:t>
            </a:r>
            <a:r>
              <a:rPr lang="en-GB" sz="4000" b="1" dirty="0" smtClean="0">
                <a:solidFill>
                  <a:srgbClr val="002060"/>
                </a:solidFill>
              </a:rPr>
              <a:t>methods</a:t>
            </a:r>
            <a:r>
              <a:rPr lang="en-GB" sz="4000" dirty="0" smtClean="0">
                <a:solidFill>
                  <a:srgbClr val="002060"/>
                </a:solidFill>
              </a:rPr>
              <a:t> does F. Scott Fitzgerald use to make his story an </a:t>
            </a:r>
            <a:r>
              <a:rPr lang="en-GB" sz="4000" b="1" dirty="0" smtClean="0">
                <a:solidFill>
                  <a:srgbClr val="002060"/>
                </a:solidFill>
              </a:rPr>
              <a:t>effective</a:t>
            </a:r>
            <a:r>
              <a:rPr lang="en-GB" sz="4000" dirty="0" smtClean="0">
                <a:solidFill>
                  <a:srgbClr val="002060"/>
                </a:solidFill>
              </a:rPr>
              <a:t> one?</a:t>
            </a:r>
            <a:endParaRPr lang="en-GB" sz="4000" dirty="0">
              <a:solidFill>
                <a:srgbClr val="002060"/>
              </a:solidFill>
            </a:endParaRPr>
          </a:p>
        </p:txBody>
      </p:sp>
      <p:sp>
        <p:nvSpPr>
          <p:cNvPr id="4" name="Title 3"/>
          <p:cNvSpPr>
            <a:spLocks noGrp="1"/>
          </p:cNvSpPr>
          <p:nvPr>
            <p:ph type="title"/>
          </p:nvPr>
        </p:nvSpPr>
        <p:spPr/>
        <p:txBody>
          <a:bodyPr/>
          <a:lstStyle/>
          <a:p>
            <a:endParaRPr lang="en-GB"/>
          </a:p>
        </p:txBody>
      </p:sp>
    </p:spTree>
    <p:extLst>
      <p:ext uri="{BB962C8B-B14F-4D97-AF65-F5344CB8AC3E}">
        <p14:creationId xmlns:p14="http://schemas.microsoft.com/office/powerpoint/2010/main" val="175366106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en-GB" b="1" dirty="0" smtClean="0">
                <a:solidFill>
                  <a:srgbClr val="002060"/>
                </a:solidFill>
              </a:rPr>
              <a:t>Independent writing:</a:t>
            </a:r>
            <a:endParaRPr lang="en-GB" b="1" dirty="0">
              <a:solidFill>
                <a:srgbClr val="002060"/>
              </a:solidFill>
            </a:endParaRPr>
          </a:p>
        </p:txBody>
      </p:sp>
      <p:sp>
        <p:nvSpPr>
          <p:cNvPr id="3" name="Content Placeholder 2"/>
          <p:cNvSpPr>
            <a:spLocks noGrp="1"/>
          </p:cNvSpPr>
          <p:nvPr>
            <p:ph idx="1"/>
          </p:nvPr>
        </p:nvSpPr>
        <p:spPr/>
        <p:txBody>
          <a:bodyPr>
            <a:normAutofit/>
          </a:bodyPr>
          <a:lstStyle/>
          <a:p>
            <a:r>
              <a:rPr lang="en-GB" sz="4000" dirty="0" smtClean="0">
                <a:solidFill>
                  <a:srgbClr val="002060"/>
                </a:solidFill>
              </a:rPr>
              <a:t>What kind of character is Anson and what methods does Fitzgerald use to show his readers this?</a:t>
            </a:r>
            <a:endParaRPr lang="en-GB" sz="4000" dirty="0">
              <a:solidFill>
                <a:srgbClr val="002060"/>
              </a:solidFill>
            </a:endParaRPr>
          </a:p>
        </p:txBody>
      </p:sp>
    </p:spTree>
    <p:extLst>
      <p:ext uri="{BB962C8B-B14F-4D97-AF65-F5344CB8AC3E}">
        <p14:creationId xmlns:p14="http://schemas.microsoft.com/office/powerpoint/2010/main" val="33466766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en-GB" b="1" dirty="0" smtClean="0">
                <a:solidFill>
                  <a:srgbClr val="002060"/>
                </a:solidFill>
              </a:rPr>
              <a:t>Finally:</a:t>
            </a:r>
            <a:endParaRPr lang="en-GB" b="1" dirty="0">
              <a:solidFill>
                <a:srgbClr val="002060"/>
              </a:solidFill>
            </a:endParaRPr>
          </a:p>
        </p:txBody>
      </p:sp>
      <p:sp>
        <p:nvSpPr>
          <p:cNvPr id="3" name="Content Placeholder 2"/>
          <p:cNvSpPr>
            <a:spLocks noGrp="1"/>
          </p:cNvSpPr>
          <p:nvPr>
            <p:ph idx="1"/>
          </p:nvPr>
        </p:nvSpPr>
        <p:spPr/>
        <p:txBody>
          <a:bodyPr>
            <a:normAutofit/>
          </a:bodyPr>
          <a:lstStyle/>
          <a:p>
            <a:r>
              <a:rPr lang="en-GB" sz="4000" dirty="0" smtClean="0">
                <a:solidFill>
                  <a:srgbClr val="002060"/>
                </a:solidFill>
              </a:rPr>
              <a:t>What do you think about this story?</a:t>
            </a:r>
          </a:p>
          <a:p>
            <a:endParaRPr lang="en-GB" sz="4000" dirty="0">
              <a:solidFill>
                <a:srgbClr val="002060"/>
              </a:solidFill>
            </a:endParaRPr>
          </a:p>
          <a:p>
            <a:r>
              <a:rPr lang="en-GB" sz="4000" dirty="0" smtClean="0">
                <a:solidFill>
                  <a:srgbClr val="002060"/>
                </a:solidFill>
              </a:rPr>
              <a:t>What have you gained from reading it?</a:t>
            </a:r>
            <a:endParaRPr lang="en-GB" sz="4000" dirty="0">
              <a:solidFill>
                <a:srgbClr val="002060"/>
              </a:solidFill>
            </a:endParaRPr>
          </a:p>
        </p:txBody>
      </p:sp>
    </p:spTree>
    <p:extLst>
      <p:ext uri="{BB962C8B-B14F-4D97-AF65-F5344CB8AC3E}">
        <p14:creationId xmlns:p14="http://schemas.microsoft.com/office/powerpoint/2010/main" val="4278588970"/>
      </p:ext>
    </p:extLst>
  </p:cSld>
  <p:clrMapOvr>
    <a:masterClrMapping/>
  </p:clrMapOvr>
</p:sld>
</file>

<file path=ppt/theme/theme1.xml><?xml version="1.0" encoding="utf-8"?>
<a:theme xmlns:a="http://schemas.openxmlformats.org/drawingml/2006/main" name="pp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ppt theme</Template>
  <TotalTime>39</TotalTime>
  <Words>1707</Words>
  <Application>Microsoft Macintosh PowerPoint</Application>
  <PresentationFormat>On-screen Show (4:3)</PresentationFormat>
  <Paragraphs>348</Paragraphs>
  <Slides>89</Slides>
  <Notes>1</Notes>
  <HiddenSlides>0</HiddenSlides>
  <MMClips>0</MMClips>
  <ScaleCrop>false</ScaleCrop>
  <HeadingPairs>
    <vt:vector size="4" baseType="variant">
      <vt:variant>
        <vt:lpstr>Theme</vt:lpstr>
      </vt:variant>
      <vt:variant>
        <vt:i4>1</vt:i4>
      </vt:variant>
      <vt:variant>
        <vt:lpstr>Slide Titles</vt:lpstr>
      </vt:variant>
      <vt:variant>
        <vt:i4>89</vt:i4>
      </vt:variant>
    </vt:vector>
  </HeadingPairs>
  <TitlesOfParts>
    <vt:vector size="90" baseType="lpstr">
      <vt:lpstr>ppt theme</vt:lpstr>
      <vt:lpstr>PowerPoint Presentation</vt:lpstr>
      <vt:lpstr>PowerPoint Presentation</vt:lpstr>
      <vt:lpstr>PowerPoint Presentation</vt:lpstr>
      <vt:lpstr>PowerPoint Presentation</vt:lpstr>
      <vt:lpstr>Today we are practising inference and learning new vocabulary.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Independent writing:</vt:lpstr>
      <vt:lpstr>Finally:</vt:lpstr>
      <vt:lpstr>To begin:</vt:lpstr>
      <vt:lpstr>PowerPoint Presentation</vt:lpstr>
      <vt:lpstr>PowerPoint Presentation</vt:lpstr>
      <vt:lpstr>Today we are learning and using new vocabulary and practising using language devices.</vt:lpstr>
      <vt:lpstr>PowerPoint Presentation</vt:lpstr>
      <vt:lpstr>PowerPoint Presentation</vt:lpstr>
      <vt:lpstr>PowerPoint Presentation</vt:lpstr>
      <vt:lpstr>PowerPoint Presentation</vt:lpstr>
      <vt:lpstr>PowerPoint Presentation</vt:lpstr>
      <vt:lpstr>PowerPoint Presentation</vt:lpstr>
      <vt:lpstr>Palm Beach</vt:lpstr>
      <vt:lpstr>Palm Beach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Language devices:</vt:lpstr>
      <vt:lpstr>PowerPoint Presentation</vt:lpstr>
      <vt:lpstr>Independent writing:</vt:lpstr>
      <vt:lpstr>Homework:</vt:lpstr>
      <vt:lpstr>To begin:</vt:lpstr>
      <vt:lpstr>PowerPoint Presentation</vt:lpstr>
      <vt:lpstr>Today we will learn new vocabulary and write splendid descriptions.</vt:lpstr>
      <vt:lpstr>Remember: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Independent writing:</vt:lpstr>
      <vt:lpstr>Finally:</vt:lpstr>
      <vt:lpstr>To begin:</vt:lpstr>
      <vt:lpstr>To begin:</vt:lpstr>
      <vt:lpstr>Today we will explore the writer’s methods.</vt:lpstr>
      <vt:lpstr>Writer’s methods: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Independent writing:</vt:lpstr>
      <vt:lpstr>Finally:</vt:lpstr>
    </vt:vector>
  </TitlesOfParts>
  <Company>RM plc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Today we are practising inference and learning new vocabulary.</dc:title>
  <dc:creator>Ms J. Facer</dc:creator>
  <cp:lastModifiedBy>Jo Facer</cp:lastModifiedBy>
  <cp:revision>17</cp:revision>
  <dcterms:created xsi:type="dcterms:W3CDTF">2015-01-13T07:31:24Z</dcterms:created>
  <dcterms:modified xsi:type="dcterms:W3CDTF">2015-01-16T18:29:41Z</dcterms:modified>
</cp:coreProperties>
</file>