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283" r:id="rId2"/>
    <p:sldId id="285" r:id="rId3"/>
    <p:sldId id="286" r:id="rId4"/>
    <p:sldId id="257" r:id="rId5"/>
    <p:sldId id="258" r:id="rId6"/>
    <p:sldId id="259" r:id="rId7"/>
    <p:sldId id="261" r:id="rId8"/>
    <p:sldId id="260" r:id="rId9"/>
    <p:sldId id="262" r:id="rId10"/>
    <p:sldId id="263" r:id="rId11"/>
    <p:sldId id="282" r:id="rId12"/>
    <p:sldId id="264" r:id="rId13"/>
    <p:sldId id="265" r:id="rId14"/>
    <p:sldId id="266" r:id="rId15"/>
    <p:sldId id="268" r:id="rId16"/>
    <p:sldId id="267" r:id="rId17"/>
    <p:sldId id="269" r:id="rId18"/>
    <p:sldId id="270" r:id="rId19"/>
    <p:sldId id="271" r:id="rId20"/>
    <p:sldId id="272" r:id="rId21"/>
    <p:sldId id="273" r:id="rId22"/>
    <p:sldId id="274" r:id="rId23"/>
    <p:sldId id="275" r:id="rId24"/>
    <p:sldId id="276" r:id="rId25"/>
    <p:sldId id="277" r:id="rId26"/>
    <p:sldId id="279" r:id="rId27"/>
    <p:sldId id="280" r:id="rId28"/>
    <p:sldId id="281"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FA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2" d="100"/>
          <a:sy n="82" d="100"/>
        </p:scale>
        <p:origin x="-164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321DC-E62B-1C4E-A504-D37C5D135BD0}" type="datetimeFigureOut">
              <a:rPr lang="en-US" smtClean="0"/>
              <a:t>17/10/15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F59920-F718-ED48-972E-367480F0279C}" type="slidenum">
              <a:rPr lang="en-US" smtClean="0"/>
              <a:t>‹#›</a:t>
            </a:fld>
            <a:endParaRPr lang="en-US"/>
          </a:p>
        </p:txBody>
      </p:sp>
    </p:spTree>
    <p:extLst>
      <p:ext uri="{BB962C8B-B14F-4D97-AF65-F5344CB8AC3E}">
        <p14:creationId xmlns:p14="http://schemas.microsoft.com/office/powerpoint/2010/main" val="22710104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2</a:t>
            </a:fld>
            <a:endParaRPr lang="en-US"/>
          </a:p>
        </p:txBody>
      </p:sp>
    </p:spTree>
    <p:extLst>
      <p:ext uri="{BB962C8B-B14F-4D97-AF65-F5344CB8AC3E}">
        <p14:creationId xmlns:p14="http://schemas.microsoft.com/office/powerpoint/2010/main" val="752133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3</a:t>
            </a:fld>
            <a:endParaRPr lang="en-US"/>
          </a:p>
        </p:txBody>
      </p:sp>
    </p:spTree>
    <p:extLst>
      <p:ext uri="{BB962C8B-B14F-4D97-AF65-F5344CB8AC3E}">
        <p14:creationId xmlns:p14="http://schemas.microsoft.com/office/powerpoint/2010/main" val="752133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New challenges: new GCSEs – more unseen, longer and more challenging texts; much more emphasis on students being able to do hard things. This is probably not a bad thing!</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4</a:t>
            </a:fld>
            <a:endParaRPr lang="en-US"/>
          </a:p>
        </p:txBody>
      </p:sp>
    </p:spTree>
    <p:extLst>
      <p:ext uri="{BB962C8B-B14F-4D97-AF65-F5344CB8AC3E}">
        <p14:creationId xmlns:p14="http://schemas.microsoft.com/office/powerpoint/2010/main" val="1055492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do we mean by reading?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Decoding; comprehension; fluency – 3 stages.</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5</a:t>
            </a:fld>
            <a:endParaRPr lang="en-US"/>
          </a:p>
        </p:txBody>
      </p:sp>
    </p:spTree>
    <p:extLst>
      <p:ext uri="{BB962C8B-B14F-4D97-AF65-F5344CB8AC3E}">
        <p14:creationId xmlns:p14="http://schemas.microsoft.com/office/powerpoint/2010/main" val="4081748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Best person on reading = Katie Ashford – Director of Inclusion at Michaela. Everything I know about mechanics of reading I learned from her.</a:t>
            </a:r>
            <a:endParaRPr lang="en-GB"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tabularasaeducation.wordpress.com</a:t>
            </a:r>
            <a:r>
              <a:rPr lang="en-US" sz="1200" kern="1200" dirty="0" smtClean="0">
                <a:solidFill>
                  <a:schemeClr val="tx1"/>
                </a:solidFill>
                <a:effectLst/>
                <a:latin typeface="+mn-lt"/>
                <a:ea typeface="+mn-ea"/>
                <a:cs typeface="+mn-cs"/>
              </a:rPr>
              <a:t> – How do I get them reading?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Explains many students </a:t>
            </a:r>
            <a:r>
              <a:rPr lang="en-US" sz="1200" kern="1200" dirty="0" smtClean="0">
                <a:solidFill>
                  <a:schemeClr val="tx1"/>
                </a:solidFill>
                <a:effectLst/>
                <a:latin typeface="+mn-lt"/>
                <a:ea typeface="+mn-ea"/>
                <a:cs typeface="+mn-cs"/>
                <a:sym typeface="Wingdings"/>
              </a:rPr>
              <a:t></a:t>
            </a:r>
            <a:r>
              <a:rPr lang="en-US" sz="1200" kern="1200" dirty="0" smtClean="0">
                <a:solidFill>
                  <a:schemeClr val="tx1"/>
                </a:solidFill>
                <a:effectLst/>
                <a:latin typeface="+mn-lt"/>
                <a:ea typeface="+mn-ea"/>
                <a:cs typeface="+mn-cs"/>
              </a:rPr>
              <a:t> KS3 unable to read &amp; 2ndary schools lack expertise to teach so slip through net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Ruth </a:t>
            </a:r>
            <a:r>
              <a:rPr lang="en-US" sz="1200" kern="1200" dirty="0" err="1" smtClean="0">
                <a:solidFill>
                  <a:schemeClr val="tx1"/>
                </a:solidFill>
                <a:effectLst/>
                <a:latin typeface="+mn-lt"/>
                <a:ea typeface="+mn-ea"/>
                <a:cs typeface="+mn-cs"/>
              </a:rPr>
              <a:t>Miskin</a:t>
            </a:r>
            <a:r>
              <a:rPr lang="en-US" sz="1200" kern="1200" dirty="0" smtClean="0">
                <a:solidFill>
                  <a:schemeClr val="tx1"/>
                </a:solidFill>
                <a:effectLst/>
                <a:latin typeface="+mn-lt"/>
                <a:ea typeface="+mn-ea"/>
                <a:cs typeface="+mn-cs"/>
              </a:rPr>
              <a:t> fresh start Y7; recommends 3 45 min sessions a week</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 can decode but not comprehend: need lots of reading practice in class</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F59920-F718-ED48-972E-367480F0279C}" type="slidenum">
              <a:rPr lang="en-US" smtClean="0"/>
              <a:t>6</a:t>
            </a:fld>
            <a:endParaRPr lang="en-US"/>
          </a:p>
        </p:txBody>
      </p:sp>
    </p:spTree>
    <p:extLst>
      <p:ext uri="{BB962C8B-B14F-4D97-AF65-F5344CB8AC3E}">
        <p14:creationId xmlns:p14="http://schemas.microsoft.com/office/powerpoint/2010/main" val="293347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Learning to read means mastering: 1. Being able to distinguish letters, 2. Learn mapping between letters and sounds, 3. Hearing distinction between sounds (so T = t-</a:t>
            </a:r>
            <a:r>
              <a:rPr lang="en-US" sz="1200" kern="1200" dirty="0" err="1" smtClean="0">
                <a:solidFill>
                  <a:schemeClr val="tx1"/>
                </a:solidFill>
                <a:effectLst/>
                <a:latin typeface="+mn-lt"/>
                <a:ea typeface="+mn-ea"/>
                <a:cs typeface="+mn-cs"/>
              </a:rPr>
              <a:t>ee</a:t>
            </a:r>
            <a:r>
              <a:rPr lang="en-US" sz="1200" kern="1200" dirty="0" smtClean="0">
                <a:solidFill>
                  <a:schemeClr val="tx1"/>
                </a:solidFill>
                <a:effectLst/>
                <a:latin typeface="+mn-lt"/>
                <a:ea typeface="+mn-ea"/>
                <a:cs typeface="+mn-cs"/>
              </a:rPr>
              <a:t>). Phonics also so important so students can decode unfamiliar words (give e.g. of Claire who would autocorrect words to words she knew as could not decode, was relying on whole word memory)</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7</a:t>
            </a:fld>
            <a:endParaRPr lang="en-US"/>
          </a:p>
        </p:txBody>
      </p:sp>
    </p:spTree>
    <p:extLst>
      <p:ext uri="{BB962C8B-B14F-4D97-AF65-F5344CB8AC3E}">
        <p14:creationId xmlns:p14="http://schemas.microsoft.com/office/powerpoint/2010/main" val="502209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Inference gap – given and new information. Good readers can make the inference leap – ‘Trisha spilled her coffee. Dan jumped from his chair to fetch a cloth.’ – Need to know the link; ‘the given information is not really in the text. It’s in your head.’</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9</a:t>
            </a:fld>
            <a:endParaRPr lang="en-US"/>
          </a:p>
        </p:txBody>
      </p:sp>
    </p:spTree>
    <p:extLst>
      <p:ext uri="{BB962C8B-B14F-4D97-AF65-F5344CB8AC3E}">
        <p14:creationId xmlns:p14="http://schemas.microsoft.com/office/powerpoint/2010/main" val="1933330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Reading relies on knowledge – if unfamiliar with subject content, reading becomes really hard! (Jones sacrificed and…) – ‘reading comprehension depends heavily on how much you happen to know about the topic of the text’</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10</a:t>
            </a:fld>
            <a:endParaRPr lang="en-US"/>
          </a:p>
        </p:txBody>
      </p:sp>
    </p:spTree>
    <p:extLst>
      <p:ext uri="{BB962C8B-B14F-4D97-AF65-F5344CB8AC3E}">
        <p14:creationId xmlns:p14="http://schemas.microsoft.com/office/powerpoint/2010/main" val="2252314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Reading relies on knowledge – if unfamiliar with subject content, reading becomes really hard! (Jones sacrificed and…) – ‘reading comprehension depends heavily on how much you happen to know about the topic of the text’</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11</a:t>
            </a:fld>
            <a:endParaRPr lang="en-US"/>
          </a:p>
        </p:txBody>
      </p:sp>
    </p:spTree>
    <p:extLst>
      <p:ext uri="{BB962C8B-B14F-4D97-AF65-F5344CB8AC3E}">
        <p14:creationId xmlns:p14="http://schemas.microsoft.com/office/powerpoint/2010/main" val="2252314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Most people acquire this broad general knowledge by reading; Matthew effect though- Ian Lewis ‘knowledge loves knowledge’</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12</a:t>
            </a:fld>
            <a:endParaRPr lang="en-US"/>
          </a:p>
        </p:txBody>
      </p:sp>
    </p:spTree>
    <p:extLst>
      <p:ext uri="{BB962C8B-B14F-4D97-AF65-F5344CB8AC3E}">
        <p14:creationId xmlns:p14="http://schemas.microsoft.com/office/powerpoint/2010/main" val="1559890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Concern is = students are often taken out of subject to practice reading; but ironically this can hold students back as becoming really fluent reader depends on wide background knowledge so they can start to comprehend what they read</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13</a:t>
            </a:fld>
            <a:endParaRPr lang="en-US"/>
          </a:p>
        </p:txBody>
      </p:sp>
    </p:spTree>
    <p:extLst>
      <p:ext uri="{BB962C8B-B14F-4D97-AF65-F5344CB8AC3E}">
        <p14:creationId xmlns:p14="http://schemas.microsoft.com/office/powerpoint/2010/main" val="38847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Question: how do you know every child in your year 7/8/9/10/11 class can read fluently? (Do you know? Have you had children you can think of who couldn’t read? (Comprehend)</a:t>
            </a:r>
            <a:r>
              <a:rPr lang="en-US" sz="1200" kern="1200" baseline="0" dirty="0" smtClean="0">
                <a:solidFill>
                  <a:schemeClr val="tx1"/>
                </a:solidFill>
                <a:effectLst/>
                <a:latin typeface="+mn-lt"/>
                <a:ea typeface="+mn-ea"/>
                <a:cs typeface="+mn-cs"/>
              </a:rPr>
              <a:t> What did you do about it?)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Clearly we need to ensure we have heard all students read.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Remember –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about a school’s inclusive learning </a:t>
            </a:r>
            <a:r>
              <a:rPr lang="en-US" sz="1200" kern="1200" dirty="0" err="1" smtClean="0">
                <a:solidFill>
                  <a:schemeClr val="tx1"/>
                </a:solidFill>
                <a:effectLst/>
                <a:latin typeface="+mn-lt"/>
                <a:ea typeface="+mn-ea"/>
                <a:cs typeface="+mn-cs"/>
              </a:rPr>
              <a:t>centre</a:t>
            </a:r>
            <a:r>
              <a:rPr lang="en-US" sz="1200" kern="1200" dirty="0" smtClean="0">
                <a:solidFill>
                  <a:schemeClr val="tx1"/>
                </a:solidFill>
                <a:effectLst/>
                <a:latin typeface="+mn-lt"/>
                <a:ea typeface="+mn-ea"/>
                <a:cs typeface="+mn-cs"/>
              </a:rPr>
              <a:t> on BBC last year where a student in her exam broke down because she couldn’t read the paper.</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F59920-F718-ED48-972E-367480F0279C}" type="slidenum">
              <a:rPr lang="en-US" smtClean="0"/>
              <a:t>14</a:t>
            </a:fld>
            <a:endParaRPr lang="en-US"/>
          </a:p>
        </p:txBody>
      </p:sp>
    </p:spTree>
    <p:extLst>
      <p:ext uri="{BB962C8B-B14F-4D97-AF65-F5344CB8AC3E}">
        <p14:creationId xmlns:p14="http://schemas.microsoft.com/office/powerpoint/2010/main" val="3154220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Why should we read aloud with students?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So we know they can read (</a:t>
            </a:r>
            <a:r>
              <a:rPr lang="en-US" sz="1200" kern="1200" dirty="0" err="1" smtClean="0">
                <a:solidFill>
                  <a:schemeClr val="tx1"/>
                </a:solidFill>
                <a:effectLst/>
                <a:latin typeface="+mn-lt"/>
                <a:ea typeface="+mn-ea"/>
                <a:cs typeface="+mn-cs"/>
              </a:rPr>
              <a:t>Lemov</a:t>
            </a:r>
            <a:r>
              <a:rPr lang="en-US" sz="1200" kern="1200" dirty="0" smtClean="0">
                <a:solidFill>
                  <a:schemeClr val="tx1"/>
                </a:solidFill>
                <a:effectLst/>
                <a:latin typeface="+mn-lt"/>
                <a:ea typeface="+mn-ea"/>
                <a:cs typeface="+mn-cs"/>
              </a:rPr>
              <a:t> talks about this as a ‘source of data.’)</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So we know they can read with expression and fluency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So we know they are listening during the lesson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To enable us to check for understanding (harder when they are reading silently at different speeds)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Reading aloud with classes is one of the most enjoyable experiences there is – sharing of story</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F59920-F718-ED48-972E-367480F0279C}" type="slidenum">
              <a:rPr lang="en-US" smtClean="0"/>
              <a:t>15</a:t>
            </a:fld>
            <a:endParaRPr lang="en-US"/>
          </a:p>
        </p:txBody>
      </p:sp>
    </p:spTree>
    <p:extLst>
      <p:ext uri="{BB962C8B-B14F-4D97-AF65-F5344CB8AC3E}">
        <p14:creationId xmlns:p14="http://schemas.microsoft.com/office/powerpoint/2010/main" val="2916815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teachers in some schools, this is as easy as picking students at random to read a paragraph, which they will do with expression and ease. But this is not true for very many teachers.</a:t>
            </a:r>
          </a:p>
          <a:p>
            <a:r>
              <a:rPr lang="en-US" sz="1200" kern="1200" dirty="0" smtClean="0">
                <a:solidFill>
                  <a:schemeClr val="tx1"/>
                </a:solidFill>
                <a:effectLst/>
                <a:latin typeface="+mn-lt"/>
                <a:ea typeface="+mn-ea"/>
                <a:cs typeface="+mn-cs"/>
              </a:rPr>
              <a:t>What I used to do:</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Read the whole of TKAM to my year 10 class – not a confident reader and so very hard going; students clapped at the end with relief</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Guided reading – not sure everyone was reading, understanding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 misconceptions becoming embedded</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16</a:t>
            </a:fld>
            <a:endParaRPr lang="en-US"/>
          </a:p>
        </p:txBody>
      </p:sp>
    </p:spTree>
    <p:extLst>
      <p:ext uri="{BB962C8B-B14F-4D97-AF65-F5344CB8AC3E}">
        <p14:creationId xmlns:p14="http://schemas.microsoft.com/office/powerpoint/2010/main" val="100671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Reading aloud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 wasn’t a confident reader in school; fear of reading aloud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Y10 intervention group – practiced reading aloud to get confidence up</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Able to be more entertaining as a reader and do actions to go with words (e.g. creeping around the floor while reading ‘The Yellow Wallpaper’)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Y10 not strong readers and had avoided asking to read aloud for fear would make feel bad, but one lesson as I was reading a student started reading with me at the same time – thought she was being naughty but decided not to push it, and read slowly quieter and quieter and she kept going.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Magical moment transformed the class – many students started asking to read</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F59920-F718-ED48-972E-367480F0279C}" type="slidenum">
              <a:rPr lang="en-US" smtClean="0"/>
              <a:t>17</a:t>
            </a:fld>
            <a:endParaRPr lang="en-US"/>
          </a:p>
        </p:txBody>
      </p:sp>
    </p:spTree>
    <p:extLst>
      <p:ext uri="{BB962C8B-B14F-4D97-AF65-F5344CB8AC3E}">
        <p14:creationId xmlns:p14="http://schemas.microsoft.com/office/powerpoint/2010/main" val="2025687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you get students to</a:t>
            </a:r>
            <a:r>
              <a:rPr lang="en-US" baseline="0" dirty="0" smtClean="0"/>
              <a:t> read/deal with low confidence?</a:t>
            </a:r>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18</a:t>
            </a:fld>
            <a:endParaRPr lang="en-US"/>
          </a:p>
        </p:txBody>
      </p:sp>
    </p:spTree>
    <p:extLst>
      <p:ext uri="{BB962C8B-B14F-4D97-AF65-F5344CB8AC3E}">
        <p14:creationId xmlns:p14="http://schemas.microsoft.com/office/powerpoint/2010/main" val="4129036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Best way to teach vocabulary;</a:t>
            </a:r>
            <a:r>
              <a:rPr lang="en-US" baseline="0" dirty="0" smtClean="0"/>
              <a:t> how many words per lesson?</a:t>
            </a:r>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19</a:t>
            </a:fld>
            <a:endParaRPr lang="en-US"/>
          </a:p>
        </p:txBody>
      </p:sp>
    </p:spTree>
    <p:extLst>
      <p:ext uri="{BB962C8B-B14F-4D97-AF65-F5344CB8AC3E}">
        <p14:creationId xmlns:p14="http://schemas.microsoft.com/office/powerpoint/2010/main" val="4287901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1. Keep it vague – if you state how long they will be reading others can switch off. Instead ‘start reading for me, please, X,’ or ‘pick up from there, 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Keep duration short – hard to maintain expressive reading for a whole page. Better to read 3-4 sentences really well. Knowing segments can be short and end at any time reinforces others will get a chance. You can extend the length as students become more confident.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Keep it unpredictable – don’t go around the class predictably so they know their turn is next and can tune out worrying about it, or switch off.</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Reduce transaction costs – ‘Susan pick up’ is much quicker than ‘Thank you, Stephen. Nicely read. Susan, will you begin reading please?’ – so more time is spent reading (couple of seconds may seem trivial but if you transition 50 times in one class, four times a week, 39 weeks a year – you see)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 Model the reading you hope to see in students – so they have something to aim for; also good for teacher to read especially important bits/tricky passages</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21</a:t>
            </a:fld>
            <a:endParaRPr lang="en-US"/>
          </a:p>
        </p:txBody>
      </p:sp>
    </p:spTree>
    <p:extLst>
      <p:ext uri="{BB962C8B-B14F-4D97-AF65-F5344CB8AC3E}">
        <p14:creationId xmlns:p14="http://schemas.microsoft.com/office/powerpoint/2010/main" val="3594480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does it look like in practice?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Need students to understand what they are reading and we need to know they understand. Can do this by cold calling students as you read and asking questions; even better if these are pre-planned (show example below from Women </a:t>
            </a:r>
            <a:r>
              <a:rPr lang="en-US" sz="1200" kern="1200" dirty="0" err="1" smtClean="0">
                <a:solidFill>
                  <a:schemeClr val="tx1"/>
                </a:solidFill>
                <a:effectLst/>
                <a:latin typeface="+mn-lt"/>
                <a:ea typeface="+mn-ea"/>
                <a:cs typeface="+mn-cs"/>
              </a:rPr>
              <a:t>SoW</a:t>
            </a:r>
            <a:r>
              <a:rPr lang="en-US" sz="1200" kern="1200" dirty="0" smtClean="0">
                <a:solidFill>
                  <a:schemeClr val="tx1"/>
                </a:solidFill>
                <a:effectLst/>
                <a:latin typeface="+mn-lt"/>
                <a:ea typeface="+mn-ea"/>
                <a:cs typeface="+mn-cs"/>
              </a:rPr>
              <a:t>) – remember that writers often leave gaps and weaker readers can’t always access information, so bring that out through your questioning. Flag up unfamiliar key words at the start of a lesson and test them on those words, ideally revisiting them in later lessons [&amp; e.g. scripted all questions for all </a:t>
            </a:r>
            <a:r>
              <a:rPr lang="en-US" sz="1200" kern="1200" dirty="0" err="1" smtClean="0">
                <a:solidFill>
                  <a:schemeClr val="tx1"/>
                </a:solidFill>
                <a:effectLst/>
                <a:latin typeface="+mn-lt"/>
                <a:ea typeface="+mn-ea"/>
                <a:cs typeface="+mn-cs"/>
              </a:rPr>
              <a:t>iGlobal</a:t>
            </a:r>
            <a:r>
              <a:rPr lang="en-US" sz="1200" kern="1200" dirty="0" smtClean="0">
                <a:solidFill>
                  <a:schemeClr val="tx1"/>
                </a:solidFill>
                <a:effectLst/>
                <a:latin typeface="+mn-lt"/>
                <a:ea typeface="+mn-ea"/>
                <a:cs typeface="+mn-cs"/>
              </a:rPr>
              <a:t> lessons]</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F59920-F718-ED48-972E-367480F0279C}" type="slidenum">
              <a:rPr lang="en-US" smtClean="0"/>
              <a:t>22</a:t>
            </a:fld>
            <a:endParaRPr lang="en-US"/>
          </a:p>
        </p:txBody>
      </p:sp>
    </p:spTree>
    <p:extLst>
      <p:ext uri="{BB962C8B-B14F-4D97-AF65-F5344CB8AC3E}">
        <p14:creationId xmlns:p14="http://schemas.microsoft.com/office/powerpoint/2010/main" val="4034243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our students to be able to read we need to create a culture of reading; probably not going to be able to read every single page in class time. Don’t want to flock to the shortest texts for GCSE at expense of longer ones.</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23</a:t>
            </a:fld>
            <a:endParaRPr lang="en-US"/>
          </a:p>
        </p:txBody>
      </p:sp>
    </p:spTree>
    <p:extLst>
      <p:ext uri="{BB962C8B-B14F-4D97-AF65-F5344CB8AC3E}">
        <p14:creationId xmlns:p14="http://schemas.microsoft.com/office/powerpoint/2010/main" val="4057503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Reading = highly emotional; need to be mindful of associating reading with positive always. But positive emotion not by rewards – Willingham cites experiment where pens were put in a classroom. Some students were offered ‘good player’ certificates if they worked with the markers, others weren’t. When the pens reappeared in the classroom, the ones offered the certificates showed no interest in using them – what’s the point if they’re not rewarded for it?]</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1. Creating a community of readers</a:t>
            </a:r>
          </a:p>
          <a:p>
            <a:r>
              <a:rPr lang="en-GB" sz="1200" i="1" kern="1200" dirty="0" smtClean="0">
                <a:solidFill>
                  <a:schemeClr val="tx1"/>
                </a:solidFill>
                <a:effectLst/>
                <a:latin typeface="+mn-lt"/>
                <a:ea typeface="+mn-ea"/>
                <a:cs typeface="+mn-cs"/>
              </a:rPr>
              <a:t>“If reading is to become a lifelong habit then people must see themselves as participants in a community that views reading as a significant and enjoyable activity.” </a:t>
            </a:r>
            <a:r>
              <a:rPr lang="en-GB" sz="1200" kern="1200" dirty="0" smtClean="0">
                <a:solidFill>
                  <a:schemeClr val="tx1"/>
                </a:solidFill>
                <a:effectLst/>
                <a:latin typeface="+mn-lt"/>
                <a:ea typeface="+mn-ea"/>
                <a:cs typeface="+mn-cs"/>
              </a:rPr>
              <a:t>(National Literacy Trust, 2006)</a:t>
            </a:r>
          </a:p>
          <a:p>
            <a:r>
              <a:rPr lang="en-US" sz="1200" kern="1200" dirty="0" err="1" smtClean="0">
                <a:solidFill>
                  <a:schemeClr val="tx1"/>
                </a:solidFill>
                <a:effectLst/>
                <a:latin typeface="+mn-lt"/>
                <a:ea typeface="+mn-ea"/>
                <a:cs typeface="+mn-cs"/>
              </a:rPr>
              <a:t>Ms</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Mr</a:t>
            </a:r>
            <a:r>
              <a:rPr lang="en-US" sz="1200" kern="1200" dirty="0" smtClean="0">
                <a:solidFill>
                  <a:schemeClr val="tx1"/>
                </a:solidFill>
                <a:effectLst/>
                <a:latin typeface="+mn-lt"/>
                <a:ea typeface="+mn-ea"/>
                <a:cs typeface="+mn-cs"/>
              </a:rPr>
              <a:t> is currently reading (at Globe all teachers have)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Within English: Stop lessons 5 </a:t>
            </a:r>
            <a:r>
              <a:rPr lang="en-US" sz="1200" kern="1200" dirty="0" err="1" smtClean="0">
                <a:solidFill>
                  <a:schemeClr val="tx1"/>
                </a:solidFill>
                <a:effectLst/>
                <a:latin typeface="+mn-lt"/>
                <a:ea typeface="+mn-ea"/>
                <a:cs typeface="+mn-cs"/>
              </a:rPr>
              <a:t>mins</a:t>
            </a:r>
            <a:r>
              <a:rPr lang="en-US" sz="1200" kern="1200" dirty="0" smtClean="0">
                <a:solidFill>
                  <a:schemeClr val="tx1"/>
                </a:solidFill>
                <a:effectLst/>
                <a:latin typeface="+mn-lt"/>
                <a:ea typeface="+mn-ea"/>
                <a:cs typeface="+mn-cs"/>
              </a:rPr>
              <a:t> before end and share book reading/enjoyed with students; students start to take this on depending on age and motivation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Informing students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Often students don’t know what to read – lots and lots of lists, posters, information, assemblies. Let them tell each other what they are reading. Let reluctant readers read junk – it is a gateway genre!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Time for reading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Reading homework; tutor time (very tricky – but MCS have a plan); reading before assembly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a:t>
            </a:r>
            <a:r>
              <a:rPr lang="en-US" sz="1200" kern="1200" dirty="0" err="1" smtClean="0">
                <a:solidFill>
                  <a:schemeClr val="tx1"/>
                </a:solidFill>
                <a:effectLst/>
                <a:latin typeface="+mn-lt"/>
                <a:ea typeface="+mn-ea"/>
                <a:cs typeface="+mn-cs"/>
              </a:rPr>
              <a:t>Programmes</a:t>
            </a:r>
            <a:r>
              <a:rPr lang="en-US" sz="1200" kern="1200" dirty="0" smtClean="0">
                <a:solidFill>
                  <a:schemeClr val="tx1"/>
                </a:solidFill>
                <a:effectLst/>
                <a:latin typeface="+mn-lt"/>
                <a:ea typeface="+mn-ea"/>
                <a:cs typeface="+mn-cs"/>
              </a:rPr>
              <a:t> for reading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Carnegie book club; Sherlock book club; book challenge</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F59920-F718-ED48-972E-367480F0279C}" type="slidenum">
              <a:rPr lang="en-US" smtClean="0"/>
              <a:t>25</a:t>
            </a:fld>
            <a:endParaRPr lang="en-US"/>
          </a:p>
        </p:txBody>
      </p:sp>
    </p:spTree>
    <p:extLst>
      <p:ext uri="{BB962C8B-B14F-4D97-AF65-F5344CB8AC3E}">
        <p14:creationId xmlns:p14="http://schemas.microsoft.com/office/powerpoint/2010/main" val="1783145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Content up front – the most important thing!</a:t>
            </a:r>
          </a:p>
          <a:p>
            <a:r>
              <a:rPr lang="en-US" dirty="0" smtClean="0"/>
              <a:t>Then script your questions</a:t>
            </a:r>
          </a:p>
          <a:p>
            <a:r>
              <a:rPr lang="en-US" dirty="0" smtClean="0"/>
              <a:t>Then practice controlling the game in class</a:t>
            </a:r>
          </a:p>
          <a:p>
            <a:r>
              <a:rPr lang="en-US" dirty="0" smtClean="0"/>
              <a:t>Then test students’ comprehension</a:t>
            </a:r>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26</a:t>
            </a:fld>
            <a:endParaRPr lang="en-US"/>
          </a:p>
        </p:txBody>
      </p:sp>
    </p:spTree>
    <p:extLst>
      <p:ext uri="{BB962C8B-B14F-4D97-AF65-F5344CB8AC3E}">
        <p14:creationId xmlns:p14="http://schemas.microsoft.com/office/powerpoint/2010/main" val="4249222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About lesson time and ensuring literacy is at heart of every lesson (except maybe </a:t>
            </a:r>
            <a:r>
              <a:rPr lang="en-US" dirty="0" err="1" smtClean="0"/>
              <a:t>maths</a:t>
            </a:r>
            <a:r>
              <a:rPr lang="en-US" dirty="0" smtClean="0"/>
              <a:t>?)</a:t>
            </a:r>
          </a:p>
          <a:p>
            <a:pPr marL="228600" indent="-228600">
              <a:buAutoNum type="arabicPeriod"/>
            </a:pPr>
            <a:r>
              <a:rPr lang="en-US" dirty="0" smtClean="0"/>
              <a:t>Re: all teachers talking about reading</a:t>
            </a:r>
          </a:p>
          <a:p>
            <a:pPr marL="228600" indent="-228600">
              <a:buAutoNum type="arabicPeriod"/>
            </a:pPr>
            <a:r>
              <a:rPr lang="en-US" dirty="0" smtClean="0"/>
              <a:t>Lots and lots of information about books</a:t>
            </a:r>
          </a:p>
          <a:p>
            <a:pPr marL="228600" indent="-228600">
              <a:buAutoNum type="arabicPeriod"/>
            </a:pPr>
            <a:r>
              <a:rPr lang="en-US" dirty="0" smtClean="0"/>
              <a:t>Reading = emotional</a:t>
            </a:r>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27</a:t>
            </a:fld>
            <a:endParaRPr lang="en-US"/>
          </a:p>
        </p:txBody>
      </p:sp>
    </p:spTree>
    <p:extLst>
      <p:ext uri="{BB962C8B-B14F-4D97-AF65-F5344CB8AC3E}">
        <p14:creationId xmlns:p14="http://schemas.microsoft.com/office/powerpoint/2010/main" val="1139874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Task: how will you redesign your lessons with literacy in mind?</a:t>
            </a:r>
          </a:p>
          <a:p>
            <a:r>
              <a:rPr lang="en-US" dirty="0" smtClean="0"/>
              <a:t>How would you teach this text? (Handout)</a:t>
            </a:r>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28</a:t>
            </a:fld>
            <a:endParaRPr lang="en-US"/>
          </a:p>
        </p:txBody>
      </p:sp>
    </p:spTree>
    <p:extLst>
      <p:ext uri="{BB962C8B-B14F-4D97-AF65-F5344CB8AC3E}">
        <p14:creationId xmlns:p14="http://schemas.microsoft.com/office/powerpoint/2010/main" val="24555587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59920-F718-ED48-972E-367480F0279C}" type="slidenum">
              <a:rPr lang="en-US" smtClean="0"/>
              <a:t>29</a:t>
            </a:fld>
            <a:endParaRPr lang="en-US"/>
          </a:p>
        </p:txBody>
      </p:sp>
    </p:spTree>
    <p:extLst>
      <p:ext uri="{BB962C8B-B14F-4D97-AF65-F5344CB8AC3E}">
        <p14:creationId xmlns:p14="http://schemas.microsoft.com/office/powerpoint/2010/main" val="2455558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330836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3443992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4022005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a:p>
        </p:txBody>
      </p:sp>
    </p:spTree>
    <p:extLst>
      <p:ext uri="{BB962C8B-B14F-4D97-AF65-F5344CB8AC3E}">
        <p14:creationId xmlns:p14="http://schemas.microsoft.com/office/powerpoint/2010/main" val="4003813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a:t>
            </a:fld>
            <a:endParaRPr kumimoji="0" lang="en-US" dirty="0"/>
          </a:p>
        </p:txBody>
      </p:sp>
    </p:spTree>
    <p:extLst>
      <p:ext uri="{BB962C8B-B14F-4D97-AF65-F5344CB8AC3E}">
        <p14:creationId xmlns:p14="http://schemas.microsoft.com/office/powerpoint/2010/main" val="110200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2345655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rgbClr val="FFFFFF"/>
              </a:solidFill>
            </a:endParaRPr>
          </a:p>
        </p:txBody>
      </p:sp>
    </p:spTree>
    <p:extLst>
      <p:ext uri="{BB962C8B-B14F-4D97-AF65-F5344CB8AC3E}">
        <p14:creationId xmlns:p14="http://schemas.microsoft.com/office/powerpoint/2010/main" val="2704378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2704076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2477843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a:p>
        </p:txBody>
      </p:sp>
    </p:spTree>
    <p:extLst>
      <p:ext uri="{BB962C8B-B14F-4D97-AF65-F5344CB8AC3E}">
        <p14:creationId xmlns:p14="http://schemas.microsoft.com/office/powerpoint/2010/main" val="559094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17/10/15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5072494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F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9D21D778-B565-4D7E-94D7-64010A445B68}" type="datetimeFigureOut">
              <a:rPr lang="en-US" smtClean="0"/>
              <a:pPr algn="r" eaLnBrk="1" latinLnBrk="0" hangingPunct="1"/>
              <a:t>17/10/15</a:t>
            </a:fld>
            <a:endParaRPr lang="en-US" sz="1400" dirty="0">
              <a:solidFill>
                <a:srgbClr val="FFFFFF"/>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rgbClr val="FFFFFF"/>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2C6B1FF6-39B9-40F5-8B67-33C6354A3D4F}" type="slidenum">
              <a:rPr kumimoji="0" lang="en-US" smtClean="0"/>
              <a:pPr algn="ctr" eaLnBrk="1" latinLnBrk="0" hangingPunct="1"/>
              <a:t>‹#›</a:t>
            </a:fld>
            <a:endParaRPr kumimoji="0" lang="en-US" sz="1600" dirty="0">
              <a:solidFill>
                <a:schemeClr val="accent3">
                  <a:shade val="75000"/>
                </a:schemeClr>
              </a:solidFill>
            </a:endParaRPr>
          </a:p>
        </p:txBody>
      </p:sp>
    </p:spTree>
    <p:extLst>
      <p:ext uri="{BB962C8B-B14F-4D97-AF65-F5344CB8AC3E}">
        <p14:creationId xmlns:p14="http://schemas.microsoft.com/office/powerpoint/2010/main" val="17662305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tabularasaeducation.wordpress.com/2015/03/21/how-should-we-read-texts-in-lesson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05462"/>
            <a:ext cx="9144000" cy="1470025"/>
          </a:xfrm>
        </p:spPr>
        <p:txBody>
          <a:bodyPr>
            <a:noAutofit/>
          </a:bodyPr>
          <a:lstStyle/>
          <a:p>
            <a:r>
              <a:rPr lang="en-US" sz="9000" b="1" dirty="0" smtClean="0">
                <a:latin typeface="Iowan Old Style Black"/>
                <a:cs typeface="Iowan Old Style Black"/>
              </a:rPr>
              <a:t>How to Read</a:t>
            </a:r>
            <a:endParaRPr lang="en-US" sz="9000" b="1" dirty="0">
              <a:latin typeface="Iowan Old Style Black"/>
              <a:cs typeface="Iowan Old Style Black"/>
            </a:endParaRPr>
          </a:p>
        </p:txBody>
      </p:sp>
      <p:sp>
        <p:nvSpPr>
          <p:cNvPr id="3" name="Subtitle 2"/>
          <p:cNvSpPr>
            <a:spLocks noGrp="1"/>
          </p:cNvSpPr>
          <p:nvPr>
            <p:ph type="subTitle" idx="1"/>
          </p:nvPr>
        </p:nvSpPr>
        <p:spPr>
          <a:xfrm>
            <a:off x="366256" y="3886200"/>
            <a:ext cx="7772400" cy="1752600"/>
          </a:xfrm>
        </p:spPr>
        <p:txBody>
          <a:bodyPr>
            <a:normAutofit/>
          </a:bodyPr>
          <a:lstStyle/>
          <a:p>
            <a:r>
              <a:rPr lang="en-US" dirty="0" smtClean="0">
                <a:solidFill>
                  <a:schemeClr val="tx1"/>
                </a:solidFill>
                <a:latin typeface="Iowan Old Style Black"/>
                <a:cs typeface="Iowan Old Style Black"/>
              </a:rPr>
              <a:t>@</a:t>
            </a:r>
            <a:r>
              <a:rPr lang="en-US" dirty="0" err="1" smtClean="0">
                <a:solidFill>
                  <a:schemeClr val="tx1"/>
                </a:solidFill>
                <a:latin typeface="Iowan Old Style Black"/>
                <a:cs typeface="Iowan Old Style Black"/>
              </a:rPr>
              <a:t>jo_facer</a:t>
            </a:r>
            <a:endParaRPr lang="en-US" dirty="0" smtClean="0">
              <a:solidFill>
                <a:schemeClr val="tx1"/>
              </a:solidFill>
              <a:latin typeface="Iowan Old Style Black"/>
              <a:cs typeface="Iowan Old Style Black"/>
            </a:endParaRPr>
          </a:p>
          <a:p>
            <a:endParaRPr lang="en-US" dirty="0">
              <a:solidFill>
                <a:schemeClr val="tx1"/>
              </a:solidFill>
              <a:latin typeface="Iowan Old Style Black"/>
              <a:cs typeface="Iowan Old Style Black"/>
            </a:endParaRPr>
          </a:p>
          <a:p>
            <a:r>
              <a:rPr lang="en-US" dirty="0" err="1" smtClean="0">
                <a:solidFill>
                  <a:schemeClr val="tx1"/>
                </a:solidFill>
                <a:latin typeface="Iowan Old Style Black"/>
                <a:cs typeface="Iowan Old Style Black"/>
              </a:rPr>
              <a:t>readingallthebooks.wordpress.com</a:t>
            </a:r>
            <a:endParaRPr lang="en-US" dirty="0">
              <a:solidFill>
                <a:schemeClr val="tx1"/>
              </a:solidFill>
              <a:latin typeface="Iowan Old Style Black"/>
              <a:cs typeface="Iowan Old Style Black"/>
            </a:endParaRPr>
          </a:p>
        </p:txBody>
      </p:sp>
    </p:spTree>
    <p:extLst>
      <p:ext uri="{BB962C8B-B14F-4D97-AF65-F5344CB8AC3E}">
        <p14:creationId xmlns:p14="http://schemas.microsoft.com/office/powerpoint/2010/main" val="16415938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Why is reading so vital?</a:t>
            </a:r>
            <a:endParaRPr lang="en-US" b="1" dirty="0"/>
          </a:p>
        </p:txBody>
      </p:sp>
      <p:sp>
        <p:nvSpPr>
          <p:cNvPr id="3" name="Content Placeholder 2"/>
          <p:cNvSpPr>
            <a:spLocks noGrp="1"/>
          </p:cNvSpPr>
          <p:nvPr>
            <p:ph idx="1"/>
          </p:nvPr>
        </p:nvSpPr>
        <p:spPr>
          <a:xfrm>
            <a:off x="457200" y="1755100"/>
            <a:ext cx="8229600" cy="4525963"/>
          </a:xfrm>
        </p:spPr>
        <p:txBody>
          <a:bodyPr/>
          <a:lstStyle/>
          <a:p>
            <a:r>
              <a:rPr lang="en-US" dirty="0"/>
              <a:t>W</a:t>
            </a:r>
            <a:r>
              <a:rPr lang="en-US" dirty="0" smtClean="0"/>
              <a:t>eakest readers read the least</a:t>
            </a:r>
          </a:p>
          <a:p>
            <a:endParaRPr lang="en-US" dirty="0"/>
          </a:p>
          <a:p>
            <a:r>
              <a:rPr lang="en-US" dirty="0"/>
              <a:t>S</a:t>
            </a:r>
            <a:r>
              <a:rPr lang="en-US" dirty="0" smtClean="0"/>
              <a:t>trongest readers read the most</a:t>
            </a:r>
          </a:p>
          <a:p>
            <a:endParaRPr lang="en-US" dirty="0"/>
          </a:p>
          <a:p>
            <a:r>
              <a:rPr lang="en-US" dirty="0"/>
              <a:t>H</a:t>
            </a:r>
            <a:r>
              <a:rPr lang="en-US" dirty="0" smtClean="0"/>
              <a:t>ow do we close the gap?</a:t>
            </a:r>
            <a:endParaRPr lang="en-US" dirty="0"/>
          </a:p>
        </p:txBody>
      </p:sp>
    </p:spTree>
    <p:extLst>
      <p:ext uri="{BB962C8B-B14F-4D97-AF65-F5344CB8AC3E}">
        <p14:creationId xmlns:p14="http://schemas.microsoft.com/office/powerpoint/2010/main" val="164510751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z="5400" dirty="0" smtClean="0"/>
              <a:t>Knowledge gap</a:t>
            </a:r>
          </a:p>
          <a:p>
            <a:pPr marL="0" indent="0">
              <a:buNone/>
            </a:pPr>
            <a:endParaRPr lang="en-US" sz="5400" dirty="0"/>
          </a:p>
          <a:p>
            <a:pPr marL="0" indent="0">
              <a:buNone/>
            </a:pPr>
            <a:r>
              <a:rPr lang="en-US" sz="5400" dirty="0" smtClean="0"/>
              <a:t>Practice gap</a:t>
            </a:r>
            <a:endParaRPr lang="en-US" sz="5400" dirty="0"/>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9342609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3"/>
          <p:cNvPicPr>
            <a:picLocks noGrp="1" noChangeAspect="1"/>
          </p:cNvPicPr>
          <p:nvPr>
            <p:ph idx="1"/>
          </p:nvPr>
        </p:nvPicPr>
        <p:blipFill>
          <a:blip r:embed="rId3"/>
          <a:srcRect l="811" r="811"/>
          <a:stretch>
            <a:fillRect/>
          </a:stretch>
        </p:blipFill>
        <p:spPr>
          <a:xfrm>
            <a:off x="301752" y="910191"/>
            <a:ext cx="8503920" cy="4572000"/>
          </a:xfrm>
        </p:spPr>
      </p:pic>
    </p:spTree>
    <p:extLst>
      <p:ext uri="{BB962C8B-B14F-4D97-AF65-F5344CB8AC3E}">
        <p14:creationId xmlns:p14="http://schemas.microsoft.com/office/powerpoint/2010/main" val="296658808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6957" y="274638"/>
            <a:ext cx="4024086" cy="1143000"/>
          </a:xfrm>
          <a:solidFill>
            <a:schemeClr val="accent5">
              <a:lumMod val="60000"/>
              <a:lumOff val="40000"/>
            </a:schemeClr>
          </a:solidFill>
          <a:ln>
            <a:solidFill>
              <a:srgbClr val="4F81BD"/>
            </a:solidFill>
          </a:ln>
        </p:spPr>
        <p:txBody>
          <a:bodyPr/>
          <a:lstStyle/>
          <a:p>
            <a:r>
              <a:rPr lang="en-US" b="1" dirty="0" smtClean="0"/>
              <a:t>Reading</a:t>
            </a:r>
            <a:endParaRPr lang="en-US" b="1" dirty="0"/>
          </a:p>
        </p:txBody>
      </p:sp>
      <p:sp>
        <p:nvSpPr>
          <p:cNvPr id="3" name="Content Placeholder 2"/>
          <p:cNvSpPr>
            <a:spLocks noGrp="1"/>
          </p:cNvSpPr>
          <p:nvPr>
            <p:ph idx="1"/>
          </p:nvPr>
        </p:nvSpPr>
        <p:spPr>
          <a:xfrm>
            <a:off x="1926772" y="1999342"/>
            <a:ext cx="8229600" cy="4525963"/>
          </a:xfrm>
        </p:spPr>
        <p:txBody>
          <a:bodyPr>
            <a:normAutofit/>
          </a:bodyPr>
          <a:lstStyle/>
          <a:p>
            <a:pPr marL="0" indent="0">
              <a:buNone/>
            </a:pPr>
            <a:r>
              <a:rPr lang="en-US" sz="4000" dirty="0" smtClean="0"/>
              <a:t>1. Decoding</a:t>
            </a:r>
          </a:p>
          <a:p>
            <a:pPr marL="0" indent="0">
              <a:buNone/>
            </a:pPr>
            <a:endParaRPr lang="en-US" sz="4000" dirty="0"/>
          </a:p>
          <a:p>
            <a:pPr marL="0" indent="0">
              <a:buNone/>
            </a:pPr>
            <a:r>
              <a:rPr lang="en-US" sz="4000" dirty="0" smtClean="0"/>
              <a:t>2. Comprehension</a:t>
            </a:r>
          </a:p>
          <a:p>
            <a:pPr marL="0" indent="0">
              <a:buNone/>
            </a:pPr>
            <a:endParaRPr lang="en-US" sz="4000" dirty="0"/>
          </a:p>
          <a:p>
            <a:pPr marL="0" indent="0">
              <a:buNone/>
            </a:pPr>
            <a:r>
              <a:rPr lang="en-US" sz="4000" dirty="0" smtClean="0"/>
              <a:t>3. Fluency</a:t>
            </a:r>
          </a:p>
          <a:p>
            <a:pPr marL="0" indent="0">
              <a:buNone/>
            </a:pPr>
            <a:endParaRPr lang="en-US" sz="4000" dirty="0"/>
          </a:p>
        </p:txBody>
      </p:sp>
    </p:spTree>
    <p:extLst>
      <p:ext uri="{BB962C8B-B14F-4D97-AF65-F5344CB8AC3E}">
        <p14:creationId xmlns:p14="http://schemas.microsoft.com/office/powerpoint/2010/main" val="7669365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8772" y="274638"/>
            <a:ext cx="4042229" cy="1143000"/>
          </a:xfrm>
          <a:solidFill>
            <a:schemeClr val="accent6">
              <a:lumMod val="60000"/>
              <a:lumOff val="40000"/>
            </a:schemeClr>
          </a:solidFill>
          <a:ln>
            <a:solidFill>
              <a:schemeClr val="accent6">
                <a:lumMod val="50000"/>
              </a:schemeClr>
            </a:solidFill>
          </a:ln>
        </p:spPr>
        <p:txBody>
          <a:bodyPr/>
          <a:lstStyle/>
          <a:p>
            <a:r>
              <a:rPr lang="en-US" b="1" dirty="0" smtClean="0"/>
              <a:t>Decoding</a:t>
            </a:r>
            <a:endParaRPr lang="en-US" b="1" dirty="0"/>
          </a:p>
        </p:txBody>
      </p:sp>
      <p:sp>
        <p:nvSpPr>
          <p:cNvPr id="3" name="Content Placeholder 2"/>
          <p:cNvSpPr>
            <a:spLocks noGrp="1"/>
          </p:cNvSpPr>
          <p:nvPr>
            <p:ph idx="1"/>
          </p:nvPr>
        </p:nvSpPr>
        <p:spPr/>
        <p:txBody>
          <a:bodyPr/>
          <a:lstStyle/>
          <a:p>
            <a:r>
              <a:rPr lang="en-US" dirty="0" smtClean="0"/>
              <a:t>Katie Ashford</a:t>
            </a:r>
          </a:p>
          <a:p>
            <a:endParaRPr lang="en-US" dirty="0"/>
          </a:p>
          <a:p>
            <a:r>
              <a:rPr lang="en-US" dirty="0" err="1" smtClean="0"/>
              <a:t>tabularasaeducation.wordpress.com</a:t>
            </a:r>
            <a:endParaRPr lang="en-US" dirty="0" smtClean="0"/>
          </a:p>
          <a:p>
            <a:endParaRPr lang="en-US" dirty="0"/>
          </a:p>
        </p:txBody>
      </p:sp>
      <p:pic>
        <p:nvPicPr>
          <p:cNvPr id="5" name="Picture 4" descr="Screen Shot 2015-07-26 at 10.29.0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372" y="3724682"/>
            <a:ext cx="7329714" cy="2788867"/>
          </a:xfrm>
          <a:prstGeom prst="rect">
            <a:avLst/>
          </a:prstGeom>
        </p:spPr>
      </p:pic>
    </p:spTree>
    <p:extLst>
      <p:ext uri="{BB962C8B-B14F-4D97-AF65-F5344CB8AC3E}">
        <p14:creationId xmlns:p14="http://schemas.microsoft.com/office/powerpoint/2010/main" val="203596927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671286"/>
            <a:ext cx="8229600" cy="5454877"/>
          </a:xfrm>
        </p:spPr>
        <p:txBody>
          <a:bodyPr>
            <a:noAutofit/>
          </a:bodyPr>
          <a:lstStyle/>
          <a:p>
            <a:pPr marL="0" indent="0">
              <a:buNone/>
            </a:pPr>
            <a:r>
              <a:rPr lang="en-US" sz="4000" dirty="0" smtClean="0"/>
              <a:t>1. Distinguish </a:t>
            </a:r>
            <a:r>
              <a:rPr lang="en-US" sz="4000" b="1" dirty="0" smtClean="0"/>
              <a:t>letters</a:t>
            </a:r>
          </a:p>
          <a:p>
            <a:pPr marL="0" indent="0">
              <a:buNone/>
            </a:pPr>
            <a:endParaRPr lang="en-US" sz="4000" dirty="0"/>
          </a:p>
          <a:p>
            <a:pPr marL="0" indent="0">
              <a:buNone/>
            </a:pPr>
            <a:r>
              <a:rPr lang="en-US" sz="4000" dirty="0" smtClean="0"/>
              <a:t>2. Mapping between </a:t>
            </a:r>
            <a:r>
              <a:rPr lang="en-US" sz="4000" b="1" dirty="0" smtClean="0"/>
              <a:t>letters</a:t>
            </a:r>
            <a:r>
              <a:rPr lang="en-US" sz="4000" dirty="0" smtClean="0"/>
              <a:t> and </a:t>
            </a:r>
            <a:r>
              <a:rPr lang="en-US" sz="4000" b="1" dirty="0" smtClean="0"/>
              <a:t>sounds</a:t>
            </a:r>
          </a:p>
          <a:p>
            <a:pPr marL="0" indent="0">
              <a:buNone/>
            </a:pPr>
            <a:endParaRPr lang="en-US" sz="4000" dirty="0"/>
          </a:p>
          <a:p>
            <a:pPr marL="0" indent="0">
              <a:buNone/>
            </a:pPr>
            <a:r>
              <a:rPr lang="en-US" sz="4000" dirty="0" smtClean="0"/>
              <a:t>3. Hearing the </a:t>
            </a:r>
            <a:r>
              <a:rPr lang="en-US" sz="4000" b="1" dirty="0" smtClean="0"/>
              <a:t>distinction</a:t>
            </a:r>
            <a:r>
              <a:rPr lang="en-US" sz="4000" dirty="0" smtClean="0"/>
              <a:t> between sounds</a:t>
            </a:r>
            <a:endParaRPr lang="en-US" sz="4000" dirty="0"/>
          </a:p>
        </p:txBody>
      </p:sp>
    </p:spTree>
    <p:extLst>
      <p:ext uri="{BB962C8B-B14F-4D97-AF65-F5344CB8AC3E}">
        <p14:creationId xmlns:p14="http://schemas.microsoft.com/office/powerpoint/2010/main" val="237796655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14714" y="274638"/>
            <a:ext cx="6350000" cy="1143000"/>
          </a:xfrm>
        </p:spPr>
        <p:txBody>
          <a:bodyPr/>
          <a:lstStyle/>
          <a:p>
            <a:r>
              <a:rPr lang="en-US" b="1" dirty="0" smtClean="0"/>
              <a:t>Comprehension</a:t>
            </a:r>
            <a:endParaRPr lang="en-US" b="1" dirty="0"/>
          </a:p>
        </p:txBody>
      </p:sp>
      <p:sp>
        <p:nvSpPr>
          <p:cNvPr id="3" name="Content Placeholder 2"/>
          <p:cNvSpPr>
            <a:spLocks noGrp="1"/>
          </p:cNvSpPr>
          <p:nvPr>
            <p:ph idx="1"/>
          </p:nvPr>
        </p:nvSpPr>
        <p:spPr>
          <a:solidFill>
            <a:schemeClr val="accent6">
              <a:lumMod val="20000"/>
              <a:lumOff val="80000"/>
            </a:schemeClr>
          </a:solidFill>
        </p:spPr>
        <p:txBody>
          <a:bodyPr>
            <a:normAutofit/>
          </a:bodyPr>
          <a:lstStyle/>
          <a:p>
            <a:pPr marL="0" lvl="0" indent="0">
              <a:buNone/>
            </a:pPr>
            <a:r>
              <a:rPr lang="en-US" dirty="0"/>
              <a:t>‘Around the 4</a:t>
            </a:r>
            <a:r>
              <a:rPr lang="en-US" baseline="30000" dirty="0"/>
              <a:t>th</a:t>
            </a:r>
            <a:r>
              <a:rPr lang="en-US" dirty="0"/>
              <a:t> grade most kids decode pretty well, and suddenly the expectation for comprehension ratchets up. The result is that some kids who learned to decode just fine have trouble when they hit the higher comprehension demands in fourth grade.</a:t>
            </a:r>
            <a:r>
              <a:rPr lang="en-US" dirty="0" smtClean="0"/>
              <a:t>’</a:t>
            </a:r>
          </a:p>
          <a:p>
            <a:pPr marL="0" lvl="0" indent="0">
              <a:buNone/>
            </a:pPr>
            <a:endParaRPr lang="en-US" dirty="0" smtClean="0"/>
          </a:p>
          <a:p>
            <a:pPr marL="0" lvl="0" indent="0">
              <a:buNone/>
            </a:pPr>
            <a:r>
              <a:rPr lang="en-US" dirty="0" smtClean="0"/>
              <a:t>D.T. Willingham ‘Raising Kids Who Read’</a:t>
            </a:r>
            <a:endParaRPr lang="en-GB" dirty="0"/>
          </a:p>
          <a:p>
            <a:endParaRPr lang="en-US" dirty="0"/>
          </a:p>
        </p:txBody>
      </p:sp>
    </p:spTree>
    <p:extLst>
      <p:ext uri="{BB962C8B-B14F-4D97-AF65-F5344CB8AC3E}">
        <p14:creationId xmlns:p14="http://schemas.microsoft.com/office/powerpoint/2010/main" val="357938339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Inference gap</a:t>
            </a:r>
            <a:endParaRPr lang="en-US" b="1" dirty="0"/>
          </a:p>
        </p:txBody>
      </p:sp>
      <p:sp>
        <p:nvSpPr>
          <p:cNvPr id="3" name="Content Placeholder 2"/>
          <p:cNvSpPr>
            <a:spLocks noGrp="1"/>
          </p:cNvSpPr>
          <p:nvPr>
            <p:ph idx="1"/>
          </p:nvPr>
        </p:nvSpPr>
        <p:spPr/>
        <p:txBody>
          <a:bodyPr/>
          <a:lstStyle/>
          <a:p>
            <a:endParaRPr lang="en-US" dirty="0"/>
          </a:p>
        </p:txBody>
      </p:sp>
      <p:sp>
        <p:nvSpPr>
          <p:cNvPr id="4" name="Oval Callout 3"/>
          <p:cNvSpPr/>
          <p:nvPr/>
        </p:nvSpPr>
        <p:spPr>
          <a:xfrm>
            <a:off x="457201" y="1417638"/>
            <a:ext cx="8015514" cy="3773714"/>
          </a:xfrm>
          <a:prstGeom prst="wedgeEllipseCallout">
            <a:avLst/>
          </a:prstGeom>
          <a:solidFill>
            <a:srgbClr val="FDEADA"/>
          </a:solidFill>
          <a:ln>
            <a:solidFill>
              <a:srgbClr val="98480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a:solidFill>
                  <a:schemeClr val="tx1"/>
                </a:solidFill>
              </a:rPr>
              <a:t>Trisha spilled her coffee. </a:t>
            </a:r>
            <a:r>
              <a:rPr lang="en-US" sz="4000" dirty="0" smtClean="0">
                <a:solidFill>
                  <a:schemeClr val="tx1"/>
                </a:solidFill>
              </a:rPr>
              <a:t>Dan </a:t>
            </a:r>
            <a:r>
              <a:rPr lang="en-US" sz="4000" dirty="0">
                <a:solidFill>
                  <a:schemeClr val="tx1"/>
                </a:solidFill>
              </a:rPr>
              <a:t>jumped from his chair to fetch a </a:t>
            </a:r>
            <a:r>
              <a:rPr lang="en-US" sz="4000" dirty="0" smtClean="0">
                <a:solidFill>
                  <a:schemeClr val="tx1"/>
                </a:solidFill>
              </a:rPr>
              <a:t>cloth.</a:t>
            </a:r>
            <a:endParaRPr lang="en-US" sz="4000" dirty="0">
              <a:solidFill>
                <a:schemeClr val="tx1"/>
              </a:solidFill>
            </a:endParaRPr>
          </a:p>
        </p:txBody>
      </p:sp>
    </p:spTree>
    <p:extLst>
      <p:ext uri="{BB962C8B-B14F-4D97-AF65-F5344CB8AC3E}">
        <p14:creationId xmlns:p14="http://schemas.microsoft.com/office/powerpoint/2010/main" val="16729190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latin typeface="Arial"/>
              <a:cs typeface="Arial"/>
            </a:endParaRPr>
          </a:p>
        </p:txBody>
      </p:sp>
      <p:sp>
        <p:nvSpPr>
          <p:cNvPr id="4" name="Oval Callout 3"/>
          <p:cNvSpPr/>
          <p:nvPr/>
        </p:nvSpPr>
        <p:spPr>
          <a:xfrm>
            <a:off x="0" y="274638"/>
            <a:ext cx="6549571" cy="3027362"/>
          </a:xfrm>
          <a:prstGeom prst="wedgeEllipseCallout">
            <a:avLst/>
          </a:prstGeom>
          <a:solidFill>
            <a:srgbClr val="FDEADA"/>
          </a:solidFill>
          <a:ln>
            <a:solidFill>
              <a:srgbClr val="984807"/>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4000" dirty="0" smtClean="0">
                <a:solidFill>
                  <a:srgbClr val="000000"/>
                </a:solidFill>
                <a:ea typeface="ヒラギノ角ゴ ProN W6" charset="0"/>
                <a:cs typeface="Arial"/>
              </a:rPr>
              <a:t>Jones </a:t>
            </a:r>
            <a:r>
              <a:rPr lang="en-US" sz="4000" dirty="0">
                <a:solidFill>
                  <a:srgbClr val="000000"/>
                </a:solidFill>
                <a:ea typeface="ヒラギノ角ゴ ProN W6" charset="0"/>
                <a:cs typeface="Arial"/>
              </a:rPr>
              <a:t>sacrificed and knocked in a </a:t>
            </a:r>
            <a:r>
              <a:rPr lang="en-US" sz="4000" dirty="0" smtClean="0">
                <a:solidFill>
                  <a:srgbClr val="000000"/>
                </a:solidFill>
                <a:ea typeface="ヒラギノ角ゴ ProN W6" charset="0"/>
                <a:cs typeface="Arial"/>
              </a:rPr>
              <a:t>run</a:t>
            </a:r>
            <a:endParaRPr lang="en-US" sz="4000" dirty="0">
              <a:solidFill>
                <a:srgbClr val="000000"/>
              </a:solidFill>
              <a:cs typeface="Arial"/>
            </a:endParaRPr>
          </a:p>
        </p:txBody>
      </p:sp>
    </p:spTree>
    <p:extLst>
      <p:ext uri="{BB962C8B-B14F-4D97-AF65-F5344CB8AC3E}">
        <p14:creationId xmlns:p14="http://schemas.microsoft.com/office/powerpoint/2010/main" val="200388067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3"/>
          <a:srcRect l="3319" r="3319"/>
          <a:stretch>
            <a:fillRect/>
          </a:stretch>
        </p:blipFill>
        <p:spPr>
          <a:xfrm>
            <a:off x="2678092" y="3302000"/>
            <a:ext cx="6465907" cy="3556000"/>
          </a:xfrm>
        </p:spPr>
      </p:pic>
      <p:sp>
        <p:nvSpPr>
          <p:cNvPr id="4" name="Oval Callout 3"/>
          <p:cNvSpPr/>
          <p:nvPr/>
        </p:nvSpPr>
        <p:spPr>
          <a:xfrm>
            <a:off x="0" y="274638"/>
            <a:ext cx="6549571" cy="3027362"/>
          </a:xfrm>
          <a:prstGeom prst="wedgeEllipseCallout">
            <a:avLst/>
          </a:prstGeom>
          <a:solidFill>
            <a:srgbClr val="FDEADA"/>
          </a:solidFill>
          <a:ln>
            <a:solidFill>
              <a:srgbClr val="984807"/>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4000" dirty="0" smtClean="0">
                <a:solidFill>
                  <a:srgbClr val="000000"/>
                </a:solidFill>
                <a:ea typeface="ヒラギノ角ゴ ProN W6" charset="0"/>
                <a:cs typeface="Arial"/>
              </a:rPr>
              <a:t>Jones </a:t>
            </a:r>
            <a:r>
              <a:rPr lang="en-US" sz="4000" dirty="0">
                <a:solidFill>
                  <a:srgbClr val="000000"/>
                </a:solidFill>
                <a:ea typeface="ヒラギノ角ゴ ProN W6" charset="0"/>
                <a:cs typeface="Arial"/>
              </a:rPr>
              <a:t>sacrificed and knocked in a </a:t>
            </a:r>
            <a:r>
              <a:rPr lang="en-US" sz="4000" dirty="0" smtClean="0">
                <a:solidFill>
                  <a:srgbClr val="000000"/>
                </a:solidFill>
                <a:ea typeface="ヒラギノ角ゴ ProN W6" charset="0"/>
                <a:cs typeface="Arial"/>
              </a:rPr>
              <a:t>run</a:t>
            </a:r>
            <a:endParaRPr lang="en-US" sz="4000" dirty="0">
              <a:solidFill>
                <a:srgbClr val="000000"/>
              </a:solidFill>
              <a:cs typeface="Arial"/>
            </a:endParaRPr>
          </a:p>
        </p:txBody>
      </p:sp>
    </p:spTree>
    <p:extLst>
      <p:ext uri="{BB962C8B-B14F-4D97-AF65-F5344CB8AC3E}">
        <p14:creationId xmlns:p14="http://schemas.microsoft.com/office/powerpoint/2010/main" val="24817271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2342"/>
            <a:ext cx="8229600" cy="4525963"/>
          </a:xfrm>
        </p:spPr>
        <p:txBody>
          <a:bodyPr>
            <a:normAutofit/>
          </a:bodyPr>
          <a:lstStyle/>
          <a:p>
            <a:pPr marL="0" indent="0">
              <a:buNone/>
            </a:pPr>
            <a:r>
              <a:rPr lang="en-US" sz="5500" dirty="0" smtClean="0">
                <a:solidFill>
                  <a:schemeClr val="bg1"/>
                </a:solidFill>
                <a:latin typeface="Copperplate Gothic Bold"/>
                <a:cs typeface="Copperplate Gothic Bold"/>
              </a:rPr>
              <a:t>‘But whosoever hath not, from him shall be taken away even that he hath.’</a:t>
            </a:r>
          </a:p>
        </p:txBody>
      </p:sp>
    </p:spTree>
    <p:extLst>
      <p:ext uri="{BB962C8B-B14F-4D97-AF65-F5344CB8AC3E}">
        <p14:creationId xmlns:p14="http://schemas.microsoft.com/office/powerpoint/2010/main" val="280195142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074057"/>
            <a:ext cx="8229600" cy="4525963"/>
          </a:xfrm>
          <a:solidFill>
            <a:srgbClr val="F7FFAD"/>
          </a:solidFill>
        </p:spPr>
        <p:txBody>
          <a:bodyPr>
            <a:noAutofit/>
          </a:bodyPr>
          <a:lstStyle/>
          <a:p>
            <a:pPr marL="0" lvl="0" indent="0">
              <a:buNone/>
            </a:pPr>
            <a:r>
              <a:rPr lang="en-US" sz="3500" dirty="0"/>
              <a:t>‘Kids who don’t have very rich background knowledge – often those from impoverished homes – start to struggle with reading in third or fourth grade, even though they had been doing fine up to that point.</a:t>
            </a:r>
            <a:r>
              <a:rPr lang="en-US" sz="3500" dirty="0" smtClean="0"/>
              <a:t>’</a:t>
            </a:r>
          </a:p>
          <a:p>
            <a:pPr marL="0" lvl="0" indent="0">
              <a:buNone/>
            </a:pPr>
            <a:endParaRPr lang="en-US" sz="3500" dirty="0"/>
          </a:p>
          <a:p>
            <a:pPr marL="0" lvl="0" indent="0">
              <a:buNone/>
            </a:pPr>
            <a:r>
              <a:rPr lang="en-US" sz="3500" dirty="0" smtClean="0"/>
              <a:t>D.T. Willingham</a:t>
            </a:r>
            <a:endParaRPr lang="en-GB" sz="3500" dirty="0"/>
          </a:p>
          <a:p>
            <a:pPr marL="0" indent="0">
              <a:buNone/>
            </a:pPr>
            <a:endParaRPr lang="en-US" sz="3500" dirty="0"/>
          </a:p>
        </p:txBody>
      </p:sp>
    </p:spTree>
    <p:extLst>
      <p:ext uri="{BB962C8B-B14F-4D97-AF65-F5344CB8AC3E}">
        <p14:creationId xmlns:p14="http://schemas.microsoft.com/office/powerpoint/2010/main" val="87479412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rcRect t="8782" b="8782"/>
          <a:stretch>
            <a:fillRect/>
          </a:stretch>
        </p:blipFill>
        <p:spPr>
          <a:xfrm>
            <a:off x="-1662659" y="0"/>
            <a:ext cx="12469966" cy="6858000"/>
          </a:xfrm>
        </p:spPr>
      </p:pic>
    </p:spTree>
    <p:extLst>
      <p:ext uri="{BB962C8B-B14F-4D97-AF65-F5344CB8AC3E}">
        <p14:creationId xmlns:p14="http://schemas.microsoft.com/office/powerpoint/2010/main" val="423592399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lgn="ctr">
              <a:buNone/>
            </a:pPr>
            <a:r>
              <a:rPr lang="en-US" sz="6500" dirty="0" smtClean="0"/>
              <a:t>Why should we ask students to read aloud in class?</a:t>
            </a:r>
            <a:endParaRPr lang="en-US" sz="6500" dirty="0"/>
          </a:p>
        </p:txBody>
      </p:sp>
    </p:spTree>
    <p:extLst>
      <p:ext uri="{BB962C8B-B14F-4D97-AF65-F5344CB8AC3E}">
        <p14:creationId xmlns:p14="http://schemas.microsoft.com/office/powerpoint/2010/main" val="296324357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lgn="ctr">
              <a:buNone/>
            </a:pPr>
            <a:r>
              <a:rPr lang="en-US" sz="10000" dirty="0" smtClean="0"/>
              <a:t>But how?</a:t>
            </a:r>
            <a:endParaRPr lang="en-US" sz="10000" dirty="0"/>
          </a:p>
        </p:txBody>
      </p:sp>
    </p:spTree>
    <p:extLst>
      <p:ext uri="{BB962C8B-B14F-4D97-AF65-F5344CB8AC3E}">
        <p14:creationId xmlns:p14="http://schemas.microsoft.com/office/powerpoint/2010/main" val="397319524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srcRect l="7165" r="7165"/>
          <a:stretch>
            <a:fillRect/>
          </a:stretch>
        </p:blipFill>
        <p:spPr>
          <a:xfrm>
            <a:off x="0" y="1023724"/>
            <a:ext cx="9230702" cy="5076530"/>
          </a:xfrm>
        </p:spPr>
      </p:pic>
    </p:spTree>
    <p:extLst>
      <p:ext uri="{BB962C8B-B14F-4D97-AF65-F5344CB8AC3E}">
        <p14:creationId xmlns:p14="http://schemas.microsoft.com/office/powerpoint/2010/main" val="101102976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39356"/>
            <a:ext cx="8229600" cy="5386807"/>
          </a:xfrm>
        </p:spPr>
        <p:txBody>
          <a:bodyPr>
            <a:normAutofit lnSpcReduction="10000"/>
          </a:bodyPr>
          <a:lstStyle/>
          <a:p>
            <a:pPr marL="0" indent="0">
              <a:buNone/>
            </a:pPr>
            <a:r>
              <a:rPr lang="en-US" dirty="0" smtClean="0"/>
              <a:t>‘…Others </a:t>
            </a:r>
            <a:r>
              <a:rPr lang="en-US" dirty="0"/>
              <a:t>have opined that students should not be asked to read aloud in class because they might struggle, and that would shame them or cause them to hate reading. </a:t>
            </a:r>
            <a:r>
              <a:rPr lang="en-US" b="1" dirty="0"/>
              <a:t>Essentially, the argument here is that if students are weak readers, we should not ask them to read</a:t>
            </a:r>
            <a:r>
              <a:rPr lang="en-US" dirty="0"/>
              <a:t>, withholding from them the best tool for learning to read because it might make them feel anxious.</a:t>
            </a:r>
            <a:r>
              <a:rPr lang="en-US" dirty="0" smtClean="0"/>
              <a:t>’</a:t>
            </a:r>
          </a:p>
          <a:p>
            <a:pPr marL="0" indent="0">
              <a:buNone/>
            </a:pPr>
            <a:endParaRPr lang="en-US" dirty="0" smtClean="0"/>
          </a:p>
          <a:p>
            <a:pPr marL="0" indent="0">
              <a:buNone/>
            </a:pPr>
            <a:r>
              <a:rPr lang="en-US" sz="2400" dirty="0" smtClean="0"/>
              <a:t>Doug </a:t>
            </a:r>
            <a:r>
              <a:rPr lang="en-US" sz="2400" dirty="0" err="1" smtClean="0"/>
              <a:t>Lemov</a:t>
            </a:r>
            <a:r>
              <a:rPr lang="en-US" sz="2400" dirty="0" smtClean="0"/>
              <a:t>, TLAC 2.0</a:t>
            </a:r>
            <a:endParaRPr lang="en-GB" sz="2400" dirty="0"/>
          </a:p>
          <a:p>
            <a:pPr marL="0" indent="0">
              <a:buNone/>
            </a:pPr>
            <a:endParaRPr lang="en-US" dirty="0"/>
          </a:p>
        </p:txBody>
      </p:sp>
    </p:spTree>
    <p:extLst>
      <p:ext uri="{BB962C8B-B14F-4D97-AF65-F5344CB8AC3E}">
        <p14:creationId xmlns:p14="http://schemas.microsoft.com/office/powerpoint/2010/main" val="128080060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good reading lesson:</a:t>
            </a:r>
            <a:endParaRPr lang="en-US" b="1" dirty="0"/>
          </a:p>
        </p:txBody>
      </p:sp>
      <p:sp>
        <p:nvSpPr>
          <p:cNvPr id="3" name="Content Placeholder 2"/>
          <p:cNvSpPr>
            <a:spLocks noGrp="1"/>
          </p:cNvSpPr>
          <p:nvPr>
            <p:ph idx="1"/>
          </p:nvPr>
        </p:nvSpPr>
        <p:spPr>
          <a:xfrm>
            <a:off x="457200" y="1417638"/>
            <a:ext cx="8229600" cy="4708525"/>
          </a:xfrm>
        </p:spPr>
        <p:txBody>
          <a:bodyPr>
            <a:noAutofit/>
          </a:bodyPr>
          <a:lstStyle/>
          <a:p>
            <a:pPr lvl="0"/>
            <a:r>
              <a:rPr lang="en-GB" sz="2600" dirty="0" smtClean="0"/>
              <a:t>In </a:t>
            </a:r>
            <a:r>
              <a:rPr lang="en-GB" sz="2600" dirty="0"/>
              <a:t>any lesson, reading should primarily be for </a:t>
            </a:r>
            <a:r>
              <a:rPr lang="en-GB" sz="2600" b="1" dirty="0"/>
              <a:t>comprehension</a:t>
            </a:r>
            <a:r>
              <a:rPr lang="en-GB" sz="2600" dirty="0"/>
              <a:t>. Pupils need to </a:t>
            </a:r>
            <a:r>
              <a:rPr lang="en-GB" sz="2600" b="1" dirty="0"/>
              <a:t>understand</a:t>
            </a:r>
            <a:r>
              <a:rPr lang="en-GB" sz="2600" dirty="0"/>
              <a:t> what they are reading, and so the teacher should pause at appropriate moments and check for understanding.</a:t>
            </a:r>
          </a:p>
          <a:p>
            <a:pPr lvl="0"/>
            <a:r>
              <a:rPr lang="en-GB" sz="2600" dirty="0"/>
              <a:t>Reading is an opportunity to improve pupils’ </a:t>
            </a:r>
            <a:r>
              <a:rPr lang="en-GB" sz="2600" b="1" dirty="0"/>
              <a:t>fluency</a:t>
            </a:r>
            <a:r>
              <a:rPr lang="en-GB" sz="2600" dirty="0"/>
              <a:t> and ability to read with </a:t>
            </a:r>
            <a:r>
              <a:rPr lang="en-GB" sz="2600" b="1" dirty="0"/>
              <a:t>expression</a:t>
            </a:r>
            <a:r>
              <a:rPr lang="en-GB" sz="2600" dirty="0"/>
              <a:t>. Teachers should therefore model good reading and ask pupils to </a:t>
            </a:r>
            <a:r>
              <a:rPr lang="en-GB" sz="2600"/>
              <a:t>read </a:t>
            </a:r>
            <a:r>
              <a:rPr lang="en-GB" sz="2600" smtClean="0"/>
              <a:t>aloud.</a:t>
            </a:r>
            <a:endParaRPr lang="en-GB" sz="2600" dirty="0" smtClean="0"/>
          </a:p>
          <a:p>
            <a:pPr lvl="0"/>
            <a:r>
              <a:rPr lang="en-GB" sz="2600" dirty="0" smtClean="0"/>
              <a:t>Reading </a:t>
            </a:r>
            <a:r>
              <a:rPr lang="en-GB" sz="2600" dirty="0"/>
              <a:t>is an excellent opportunity to improve pupils’ </a:t>
            </a:r>
            <a:r>
              <a:rPr lang="en-GB" sz="2600" b="1" dirty="0"/>
              <a:t>vocabulary</a:t>
            </a:r>
            <a:r>
              <a:rPr lang="en-GB" sz="2600" dirty="0"/>
              <a:t>. Teachers should pause to explain the meaning of key words, and may want to give further examples of new words used in context</a:t>
            </a:r>
            <a:r>
              <a:rPr lang="en-GB" sz="2600" dirty="0" smtClean="0"/>
              <a:t>.</a:t>
            </a:r>
            <a:endParaRPr lang="en-US" sz="2600" dirty="0"/>
          </a:p>
        </p:txBody>
      </p:sp>
      <p:sp>
        <p:nvSpPr>
          <p:cNvPr id="4" name="Rectangle 3"/>
          <p:cNvSpPr/>
          <p:nvPr/>
        </p:nvSpPr>
        <p:spPr>
          <a:xfrm>
            <a:off x="0" y="0"/>
            <a:ext cx="9407136" cy="307777"/>
          </a:xfrm>
          <a:prstGeom prst="rect">
            <a:avLst/>
          </a:prstGeom>
          <a:solidFill>
            <a:schemeClr val="accent2">
              <a:lumMod val="40000"/>
              <a:lumOff val="60000"/>
            </a:schemeClr>
          </a:solidFill>
        </p:spPr>
        <p:txBody>
          <a:bodyPr wrap="square">
            <a:spAutoFit/>
          </a:bodyPr>
          <a:lstStyle/>
          <a:p>
            <a:pPr algn="ctr"/>
            <a:r>
              <a:rPr lang="en-GB" sz="1400" u="sng" dirty="0">
                <a:hlinkClick r:id="rId3"/>
              </a:rPr>
              <a:t>https://tabularasaeducation.wordpress.com/2015/03/21/how-should-we-read-texts-in-lessons/</a:t>
            </a:r>
            <a:endParaRPr lang="en-GB" sz="1400" dirty="0"/>
          </a:p>
        </p:txBody>
      </p:sp>
    </p:spTree>
    <p:extLst>
      <p:ext uri="{BB962C8B-B14F-4D97-AF65-F5344CB8AC3E}">
        <p14:creationId xmlns:p14="http://schemas.microsoft.com/office/powerpoint/2010/main" val="29651031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3352997" cy="4525963"/>
          </a:xfrm>
        </p:spPr>
        <p:txBody>
          <a:bodyPr>
            <a:noAutofit/>
          </a:bodyPr>
          <a:lstStyle/>
          <a:p>
            <a:pPr marL="0" indent="0">
              <a:buNone/>
            </a:pPr>
            <a:r>
              <a:rPr lang="en-US" sz="6500" dirty="0" smtClean="0"/>
              <a:t>‘</a:t>
            </a:r>
            <a:r>
              <a:rPr lang="en-US" sz="6500" dirty="0"/>
              <a:t>Control the Game’</a:t>
            </a:r>
            <a:endParaRPr lang="en-GB" sz="6500" dirty="0"/>
          </a:p>
        </p:txBody>
      </p:sp>
      <p:pic>
        <p:nvPicPr>
          <p:cNvPr id="4" name="Picture 3"/>
          <p:cNvPicPr>
            <a:picLocks noChangeAspect="1"/>
          </p:cNvPicPr>
          <p:nvPr/>
        </p:nvPicPr>
        <p:blipFill>
          <a:blip r:embed="rId2"/>
          <a:stretch>
            <a:fillRect/>
          </a:stretch>
        </p:blipFill>
        <p:spPr>
          <a:xfrm>
            <a:off x="4000500" y="0"/>
            <a:ext cx="5143500" cy="6858000"/>
          </a:xfrm>
          <a:prstGeom prst="rect">
            <a:avLst/>
          </a:prstGeom>
        </p:spPr>
      </p:pic>
    </p:spTree>
    <p:extLst>
      <p:ext uri="{BB962C8B-B14F-4D97-AF65-F5344CB8AC3E}">
        <p14:creationId xmlns:p14="http://schemas.microsoft.com/office/powerpoint/2010/main" val="367450793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120668" y="1202085"/>
            <a:ext cx="8229600" cy="4525963"/>
          </a:xfrm>
        </p:spPr>
        <p:txBody>
          <a:bodyPr>
            <a:normAutofit/>
          </a:bodyPr>
          <a:lstStyle/>
          <a:p>
            <a:pPr marL="0" indent="0">
              <a:buNone/>
            </a:pPr>
            <a:r>
              <a:rPr lang="en-US" sz="4000" dirty="0" smtClean="0"/>
              <a:t>1. Vague</a:t>
            </a:r>
          </a:p>
          <a:p>
            <a:pPr marL="0" indent="0">
              <a:buNone/>
            </a:pPr>
            <a:r>
              <a:rPr lang="en-US" sz="4000" dirty="0" smtClean="0"/>
              <a:t>2. Short</a:t>
            </a:r>
          </a:p>
          <a:p>
            <a:pPr marL="0" indent="0">
              <a:buNone/>
            </a:pPr>
            <a:r>
              <a:rPr lang="en-US" sz="4000" dirty="0" smtClean="0"/>
              <a:t>3. Unpredictable</a:t>
            </a:r>
          </a:p>
          <a:p>
            <a:pPr marL="0" indent="0">
              <a:buNone/>
            </a:pPr>
            <a:r>
              <a:rPr lang="en-US" sz="4000" dirty="0" smtClean="0"/>
              <a:t>4. Reduce transaction</a:t>
            </a:r>
          </a:p>
          <a:p>
            <a:pPr marL="0" indent="0">
              <a:buNone/>
            </a:pPr>
            <a:r>
              <a:rPr lang="en-US" sz="4000" dirty="0" smtClean="0"/>
              <a:t>5. Model</a:t>
            </a:r>
            <a:endParaRPr lang="en-US" sz="4000" dirty="0"/>
          </a:p>
        </p:txBody>
      </p:sp>
    </p:spTree>
    <p:extLst>
      <p:ext uri="{BB962C8B-B14F-4D97-AF65-F5344CB8AC3E}">
        <p14:creationId xmlns:p14="http://schemas.microsoft.com/office/powerpoint/2010/main" val="30830415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5-07-26 at 10.17.38.png"/>
          <p:cNvPicPr>
            <a:picLocks noGrp="1" noChangeAspect="1"/>
          </p:cNvPicPr>
          <p:nvPr>
            <p:ph idx="1"/>
          </p:nvPr>
        </p:nvPicPr>
        <p:blipFill>
          <a:blip r:embed="rId3">
            <a:extLst>
              <a:ext uri="{28A0092B-C50C-407E-A947-70E740481C1C}">
                <a14:useLocalDpi xmlns:a14="http://schemas.microsoft.com/office/drawing/2010/main" val="0"/>
              </a:ext>
            </a:extLst>
          </a:blip>
          <a:srcRect l="11061" r="11061"/>
          <a:stretch>
            <a:fillRect/>
          </a:stretch>
        </p:blipFill>
        <p:spPr>
          <a:xfrm>
            <a:off x="221343" y="1128486"/>
            <a:ext cx="8723086" cy="4525963"/>
          </a:xfrm>
        </p:spPr>
      </p:pic>
    </p:spTree>
    <p:extLst>
      <p:ext uri="{BB962C8B-B14F-4D97-AF65-F5344CB8AC3E}">
        <p14:creationId xmlns:p14="http://schemas.microsoft.com/office/powerpoint/2010/main" val="91378132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7717"/>
            <a:ext cx="8229600" cy="4525963"/>
          </a:xfrm>
        </p:spPr>
        <p:txBody>
          <a:bodyPr>
            <a:noAutofit/>
          </a:bodyPr>
          <a:lstStyle/>
          <a:p>
            <a:pPr marL="0" indent="0" algn="ctr">
              <a:buNone/>
            </a:pPr>
            <a:r>
              <a:rPr lang="en-US" sz="10000" dirty="0" smtClean="0"/>
              <a:t>Creating a culture of reading</a:t>
            </a:r>
            <a:endParaRPr lang="en-US" sz="10000" dirty="0"/>
          </a:p>
        </p:txBody>
      </p:sp>
    </p:spTree>
    <p:extLst>
      <p:ext uri="{BB962C8B-B14F-4D97-AF65-F5344CB8AC3E}">
        <p14:creationId xmlns:p14="http://schemas.microsoft.com/office/powerpoint/2010/main" val="192961801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sz="4000" dirty="0" smtClean="0"/>
              <a:t>‘If </a:t>
            </a:r>
            <a:r>
              <a:rPr lang="en-US" sz="4000" dirty="0"/>
              <a:t>you want to raise a reader, your child must decode easily, comprehend what he reads, and be motivated to read.’</a:t>
            </a:r>
            <a:r>
              <a:rPr lang="en-GB" sz="4000" dirty="0"/>
              <a:t> </a:t>
            </a:r>
            <a:endParaRPr lang="en-GB" sz="4000" dirty="0" smtClean="0"/>
          </a:p>
          <a:p>
            <a:pPr marL="0" indent="0">
              <a:buNone/>
            </a:pPr>
            <a:endParaRPr lang="en-GB" dirty="0"/>
          </a:p>
          <a:p>
            <a:pPr marL="0" indent="0">
              <a:buNone/>
            </a:pPr>
            <a:r>
              <a:rPr lang="en-GB" dirty="0" smtClean="0"/>
              <a:t>D.T. Willingham, </a:t>
            </a:r>
            <a:r>
              <a:rPr lang="en-GB" i="1" dirty="0" smtClean="0"/>
              <a:t>Raising Kids Who Read</a:t>
            </a:r>
            <a:endParaRPr lang="en-US" i="1" dirty="0"/>
          </a:p>
        </p:txBody>
      </p:sp>
    </p:spTree>
    <p:extLst>
      <p:ext uri="{BB962C8B-B14F-4D97-AF65-F5344CB8AC3E}">
        <p14:creationId xmlns:p14="http://schemas.microsoft.com/office/powerpoint/2010/main" val="62503611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56660" y="1588983"/>
            <a:ext cx="8229600" cy="4525963"/>
          </a:xfrm>
        </p:spPr>
        <p:txBody>
          <a:bodyPr>
            <a:normAutofit/>
          </a:bodyPr>
          <a:lstStyle/>
          <a:p>
            <a:pPr marL="0" indent="0">
              <a:buNone/>
            </a:pPr>
            <a:r>
              <a:rPr lang="en-US" sz="4000" dirty="0" smtClean="0"/>
              <a:t>1. Create a community</a:t>
            </a:r>
          </a:p>
          <a:p>
            <a:pPr marL="0" indent="0">
              <a:buNone/>
            </a:pPr>
            <a:r>
              <a:rPr lang="en-US" sz="4000" dirty="0" smtClean="0"/>
              <a:t>2. Inform students</a:t>
            </a:r>
          </a:p>
          <a:p>
            <a:pPr marL="0" indent="0">
              <a:buNone/>
            </a:pPr>
            <a:r>
              <a:rPr lang="en-US" sz="4000" dirty="0" smtClean="0"/>
              <a:t>3. Time for reading</a:t>
            </a:r>
          </a:p>
          <a:p>
            <a:pPr marL="0" indent="0">
              <a:buNone/>
            </a:pPr>
            <a:r>
              <a:rPr lang="en-US" sz="4000" dirty="0" smtClean="0"/>
              <a:t>4. </a:t>
            </a:r>
            <a:r>
              <a:rPr lang="en-US" sz="4000" dirty="0" err="1" smtClean="0"/>
              <a:t>Programmes</a:t>
            </a:r>
            <a:r>
              <a:rPr lang="en-US" sz="4000" dirty="0" smtClean="0"/>
              <a:t> for reading</a:t>
            </a:r>
            <a:endParaRPr lang="en-US" sz="4000" dirty="0"/>
          </a:p>
        </p:txBody>
      </p:sp>
    </p:spTree>
    <p:extLst>
      <p:ext uri="{BB962C8B-B14F-4D97-AF65-F5344CB8AC3E}">
        <p14:creationId xmlns:p14="http://schemas.microsoft.com/office/powerpoint/2010/main" val="168211305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BEEF4"/>
          </a:solidFill>
        </p:spPr>
        <p:txBody>
          <a:bodyPr>
            <a:normAutofit fontScale="90000"/>
          </a:bodyPr>
          <a:lstStyle/>
          <a:p>
            <a:r>
              <a:rPr lang="en-US" b="1" dirty="0" smtClean="0"/>
              <a:t>Implications for lesson planning:</a:t>
            </a:r>
            <a:endParaRPr lang="en-US" b="1" dirty="0"/>
          </a:p>
        </p:txBody>
      </p:sp>
      <p:sp>
        <p:nvSpPr>
          <p:cNvPr id="3" name="Content Placeholder 2"/>
          <p:cNvSpPr>
            <a:spLocks noGrp="1"/>
          </p:cNvSpPr>
          <p:nvPr>
            <p:ph idx="1"/>
          </p:nvPr>
        </p:nvSpPr>
        <p:spPr>
          <a:solidFill>
            <a:schemeClr val="accent5">
              <a:lumMod val="20000"/>
              <a:lumOff val="80000"/>
            </a:schemeClr>
          </a:solidFill>
        </p:spPr>
        <p:txBody>
          <a:bodyPr/>
          <a:lstStyle/>
          <a:p>
            <a:pPr marL="0" indent="0">
              <a:buNone/>
            </a:pPr>
            <a:r>
              <a:rPr lang="en-US" dirty="0" smtClean="0"/>
              <a:t>1. Content</a:t>
            </a:r>
          </a:p>
          <a:p>
            <a:pPr marL="0" indent="0">
              <a:buNone/>
            </a:pPr>
            <a:endParaRPr lang="en-US" dirty="0"/>
          </a:p>
          <a:p>
            <a:pPr marL="0" indent="0">
              <a:buNone/>
            </a:pPr>
            <a:r>
              <a:rPr lang="en-US" dirty="0" smtClean="0"/>
              <a:t>2. Script questions</a:t>
            </a:r>
          </a:p>
          <a:p>
            <a:pPr marL="0" indent="0">
              <a:buNone/>
            </a:pPr>
            <a:endParaRPr lang="en-US" dirty="0"/>
          </a:p>
          <a:p>
            <a:pPr marL="0" indent="0">
              <a:buNone/>
            </a:pPr>
            <a:r>
              <a:rPr lang="en-US" dirty="0" smtClean="0"/>
              <a:t>3. Control the game</a:t>
            </a:r>
          </a:p>
          <a:p>
            <a:pPr marL="0" indent="0">
              <a:buNone/>
            </a:pPr>
            <a:endParaRPr lang="en-US" dirty="0"/>
          </a:p>
          <a:p>
            <a:pPr marL="0" indent="0">
              <a:buNone/>
            </a:pPr>
            <a:r>
              <a:rPr lang="en-US" dirty="0" smtClean="0"/>
              <a:t>4. Test comprehension</a:t>
            </a:r>
            <a:endParaRPr lang="en-US" dirty="0"/>
          </a:p>
        </p:txBody>
      </p:sp>
    </p:spTree>
    <p:extLst>
      <p:ext uri="{BB962C8B-B14F-4D97-AF65-F5344CB8AC3E}">
        <p14:creationId xmlns:p14="http://schemas.microsoft.com/office/powerpoint/2010/main" val="179298988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7FFAD"/>
          </a:solidFill>
        </p:spPr>
        <p:txBody>
          <a:bodyPr>
            <a:normAutofit fontScale="90000"/>
          </a:bodyPr>
          <a:lstStyle/>
          <a:p>
            <a:r>
              <a:rPr lang="en-US" b="1" dirty="0" smtClean="0"/>
              <a:t>Implications for school planning:</a:t>
            </a:r>
            <a:endParaRPr lang="en-US" b="1" dirty="0"/>
          </a:p>
        </p:txBody>
      </p:sp>
      <p:sp>
        <p:nvSpPr>
          <p:cNvPr id="3" name="Content Placeholder 2"/>
          <p:cNvSpPr>
            <a:spLocks noGrp="1"/>
          </p:cNvSpPr>
          <p:nvPr>
            <p:ph idx="1"/>
          </p:nvPr>
        </p:nvSpPr>
        <p:spPr>
          <a:solidFill>
            <a:srgbClr val="F7FFAD"/>
          </a:solidFill>
        </p:spPr>
        <p:txBody>
          <a:bodyPr/>
          <a:lstStyle/>
          <a:p>
            <a:pPr marL="0" indent="0">
              <a:buNone/>
            </a:pPr>
            <a:r>
              <a:rPr lang="en-US" dirty="0" smtClean="0"/>
              <a:t>1. Reading at the heart of every lesson</a:t>
            </a:r>
          </a:p>
          <a:p>
            <a:pPr marL="0" indent="0">
              <a:buNone/>
            </a:pPr>
            <a:endParaRPr lang="en-US" dirty="0"/>
          </a:p>
          <a:p>
            <a:pPr marL="0" indent="0">
              <a:buNone/>
            </a:pPr>
            <a:r>
              <a:rPr lang="en-US" dirty="0" smtClean="0"/>
              <a:t>2. All teachers on board</a:t>
            </a:r>
          </a:p>
          <a:p>
            <a:pPr marL="0" indent="0">
              <a:buNone/>
            </a:pPr>
            <a:endParaRPr lang="en-US" dirty="0"/>
          </a:p>
          <a:p>
            <a:pPr marL="0" indent="0">
              <a:buNone/>
            </a:pPr>
            <a:r>
              <a:rPr lang="en-US" dirty="0" smtClean="0"/>
              <a:t>3. Make it visual</a:t>
            </a:r>
          </a:p>
          <a:p>
            <a:pPr marL="0" indent="0">
              <a:buNone/>
            </a:pPr>
            <a:endParaRPr lang="en-US" dirty="0"/>
          </a:p>
          <a:p>
            <a:pPr marL="0" indent="0">
              <a:buNone/>
            </a:pPr>
            <a:r>
              <a:rPr lang="en-US" dirty="0" smtClean="0"/>
              <a:t>4. Make it the most attractive option</a:t>
            </a:r>
            <a:endParaRPr lang="en-US" dirty="0"/>
          </a:p>
        </p:txBody>
      </p:sp>
    </p:spTree>
    <p:extLst>
      <p:ext uri="{BB962C8B-B14F-4D97-AF65-F5344CB8AC3E}">
        <p14:creationId xmlns:p14="http://schemas.microsoft.com/office/powerpoint/2010/main" val="67643301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425379"/>
            <a:ext cx="8229600" cy="4525963"/>
          </a:xfrm>
        </p:spPr>
        <p:txBody>
          <a:bodyPr>
            <a:noAutofit/>
          </a:bodyPr>
          <a:lstStyle/>
          <a:p>
            <a:pPr marL="0" indent="0">
              <a:buNone/>
            </a:pPr>
            <a:r>
              <a:rPr lang="en-US" sz="4500" b="1" dirty="0" smtClean="0">
                <a:solidFill>
                  <a:srgbClr val="FFFFFF"/>
                </a:solidFill>
              </a:rPr>
              <a:t>How do we redesign lessons with literacy in mind?</a:t>
            </a:r>
          </a:p>
          <a:p>
            <a:pPr marL="0" indent="0">
              <a:buNone/>
            </a:pPr>
            <a:endParaRPr lang="en-US" sz="4500" b="1" dirty="0">
              <a:solidFill>
                <a:srgbClr val="FFFFFF"/>
              </a:solidFill>
            </a:endParaRPr>
          </a:p>
          <a:p>
            <a:pPr marL="0" indent="0">
              <a:buNone/>
            </a:pPr>
            <a:r>
              <a:rPr lang="en-US" sz="4500" b="1" dirty="0" smtClean="0">
                <a:solidFill>
                  <a:srgbClr val="FFFFFF"/>
                </a:solidFill>
              </a:rPr>
              <a:t>How do we ensure reading is at the heart of our schools?</a:t>
            </a:r>
          </a:p>
        </p:txBody>
      </p:sp>
    </p:spTree>
    <p:extLst>
      <p:ext uri="{BB962C8B-B14F-4D97-AF65-F5344CB8AC3E}">
        <p14:creationId xmlns:p14="http://schemas.microsoft.com/office/powerpoint/2010/main" val="420970483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425379"/>
            <a:ext cx="8229600" cy="4525963"/>
          </a:xfrm>
        </p:spPr>
        <p:txBody>
          <a:bodyPr>
            <a:noAutofit/>
          </a:bodyPr>
          <a:lstStyle/>
          <a:p>
            <a:pPr marL="0" indent="0">
              <a:buNone/>
            </a:pPr>
            <a:r>
              <a:rPr lang="en-US" sz="4500" b="1" dirty="0" smtClean="0">
                <a:solidFill>
                  <a:srgbClr val="FFFFFF"/>
                </a:solidFill>
              </a:rPr>
              <a:t>What are the challenges in your classroom?</a:t>
            </a:r>
          </a:p>
          <a:p>
            <a:pPr marL="0" indent="0">
              <a:buNone/>
            </a:pPr>
            <a:endParaRPr lang="en-US" sz="4500" b="1" dirty="0">
              <a:solidFill>
                <a:srgbClr val="FFFFFF"/>
              </a:solidFill>
            </a:endParaRPr>
          </a:p>
          <a:p>
            <a:pPr marL="0" indent="0">
              <a:buNone/>
            </a:pPr>
            <a:endParaRPr lang="en-US" sz="4500" b="1" dirty="0" smtClean="0">
              <a:solidFill>
                <a:srgbClr val="FFFFFF"/>
              </a:solidFill>
            </a:endParaRPr>
          </a:p>
        </p:txBody>
      </p:sp>
    </p:spTree>
    <p:extLst>
      <p:ext uri="{BB962C8B-B14F-4D97-AF65-F5344CB8AC3E}">
        <p14:creationId xmlns:p14="http://schemas.microsoft.com/office/powerpoint/2010/main" val="414944424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2015 yellow lesson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2015 yellow lessons.thmx</Template>
  <TotalTime>14748</TotalTime>
  <Words>2185</Words>
  <Application>Microsoft Macintosh PowerPoint</Application>
  <PresentationFormat>On-screen Show (4:3)</PresentationFormat>
  <Paragraphs>173</Paragraphs>
  <Slides>29</Slides>
  <Notes>25</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2015 yellow lessons</vt:lpstr>
      <vt:lpstr>How to Read</vt:lpstr>
      <vt:lpstr>Why is reading so vital?</vt:lpstr>
      <vt:lpstr>PowerPoint Presentation</vt:lpstr>
      <vt:lpstr>PowerPoint Presentation</vt:lpstr>
      <vt:lpstr>Reading</vt:lpstr>
      <vt:lpstr>Decoding</vt:lpstr>
      <vt:lpstr>PowerPoint Presentation</vt:lpstr>
      <vt:lpstr>Comprehension</vt:lpstr>
      <vt:lpstr>Inference gap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good reading lesson:</vt:lpstr>
      <vt:lpstr>PowerPoint Presentation</vt:lpstr>
      <vt:lpstr>PowerPoint Presentation</vt:lpstr>
      <vt:lpstr>PowerPoint Presentation</vt:lpstr>
      <vt:lpstr>PowerPoint Presentation</vt:lpstr>
      <vt:lpstr>PowerPoint Presentation</vt:lpstr>
      <vt:lpstr>PowerPoint Presentation</vt:lpstr>
      <vt:lpstr>Implications for lesson planning:</vt:lpstr>
      <vt:lpstr>Implications for school planning:</vt:lpstr>
      <vt:lpstr>PowerPoint Presentation</vt:lpstr>
      <vt:lpstr>PowerPoint Presentation</vt:lpstr>
    </vt:vector>
  </TitlesOfParts>
  <Company>Jo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Read</dc:title>
  <dc:creator>Jo Facer</dc:creator>
  <cp:lastModifiedBy>Jo Facer</cp:lastModifiedBy>
  <cp:revision>38</cp:revision>
  <dcterms:created xsi:type="dcterms:W3CDTF">2015-07-26T09:03:23Z</dcterms:created>
  <dcterms:modified xsi:type="dcterms:W3CDTF">2015-10-17T05:44:12Z</dcterms:modified>
</cp:coreProperties>
</file>