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9"/>
  </p:notesMasterIdLst>
  <p:sldIdLst>
    <p:sldId id="283" r:id="rId2"/>
    <p:sldId id="281" r:id="rId3"/>
    <p:sldId id="296" r:id="rId4"/>
    <p:sldId id="285" r:id="rId5"/>
    <p:sldId id="287" r:id="rId6"/>
    <p:sldId id="288" r:id="rId7"/>
    <p:sldId id="286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300" r:id="rId16"/>
    <p:sldId id="297" r:id="rId17"/>
    <p:sldId id="298" r:id="rId18"/>
    <p:sldId id="299" r:id="rId19"/>
    <p:sldId id="302" r:id="rId20"/>
    <p:sldId id="301" r:id="rId21"/>
    <p:sldId id="303" r:id="rId22"/>
    <p:sldId id="304" r:id="rId23"/>
    <p:sldId id="305" r:id="rId24"/>
    <p:sldId id="329" r:id="rId25"/>
    <p:sldId id="306" r:id="rId26"/>
    <p:sldId id="327" r:id="rId27"/>
    <p:sldId id="330" r:id="rId28"/>
    <p:sldId id="331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284" r:id="rId43"/>
    <p:sldId id="321" r:id="rId44"/>
    <p:sldId id="322" r:id="rId45"/>
    <p:sldId id="323" r:id="rId46"/>
    <p:sldId id="324" r:id="rId47"/>
    <p:sldId id="325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F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8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321DC-E62B-1C4E-A504-D37C5D135BD0}" type="datetimeFigureOut">
              <a:rPr lang="en-US" smtClean="0"/>
              <a:t>30/10/15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F59920-F718-ED48-972E-367480F02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10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59920-F718-ED48-972E-367480F0279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558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59920-F718-ED48-972E-367480F0279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14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59920-F718-ED48-972E-367480F0279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14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people acquire this broad general knowledge by reading; Matthew effect though- Ian Lewis ‘knowledge loves knowledge’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59920-F718-ED48-972E-367480F0279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890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59920-F718-ED48-972E-367480F0279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85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59920-F718-ED48-972E-367480F0279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85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C2FC7-E2E6-3F43-9471-3B563E8FFD1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51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59920-F718-ED48-972E-367480F0279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85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59920-F718-ED48-972E-367480F0279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265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59920-F718-ED48-972E-367480F0279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097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C2FC7-E2E6-3F43-9471-3B563E8FFD1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51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59920-F718-ED48-972E-367480F0279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09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59920-F718-ED48-972E-367480F0279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382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C2FC7-E2E6-3F43-9471-3B563E8FFD1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515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59920-F718-ED48-972E-367480F0279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851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59920-F718-ED48-972E-367480F0279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558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30/10/15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36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30/10/15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443992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30/10/15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00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30/10/15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0381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30/10/15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10200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30/10/15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345655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30/10/15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378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30/10/15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076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30/10/15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477843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30/10/15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5909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30/10/15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507249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30/10/15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230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05462"/>
            <a:ext cx="9144000" cy="1470025"/>
          </a:xfrm>
        </p:spPr>
        <p:txBody>
          <a:bodyPr>
            <a:noAutofit/>
          </a:bodyPr>
          <a:lstStyle/>
          <a:p>
            <a:r>
              <a:rPr lang="en-US" sz="9000" b="1" dirty="0" smtClean="0">
                <a:latin typeface="Iowan Old Style Black"/>
                <a:cs typeface="Iowan Old Style Black"/>
              </a:rPr>
              <a:t>Memory in English</a:t>
            </a:r>
            <a:endParaRPr lang="en-US" sz="9000" b="1" dirty="0">
              <a:latin typeface="Iowan Old Style Black"/>
              <a:cs typeface="Iowan Old Style Blac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3422" y="3886200"/>
            <a:ext cx="8135628" cy="1752600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Iowan Old Style Black"/>
                <a:cs typeface="Iowan Old Style Black"/>
              </a:rPr>
              <a:t>@</a:t>
            </a:r>
            <a:r>
              <a:rPr lang="en-US" dirty="0" err="1" smtClean="0">
                <a:solidFill>
                  <a:schemeClr val="tx1"/>
                </a:solidFill>
                <a:latin typeface="Iowan Old Style Black"/>
                <a:cs typeface="Iowan Old Style Black"/>
              </a:rPr>
              <a:t>jo_facer</a:t>
            </a:r>
            <a:endParaRPr lang="en-US" dirty="0" smtClean="0">
              <a:solidFill>
                <a:schemeClr val="tx1"/>
              </a:solidFill>
              <a:latin typeface="Iowan Old Style Black"/>
              <a:cs typeface="Iowan Old Style Black"/>
            </a:endParaRPr>
          </a:p>
          <a:p>
            <a:endParaRPr lang="en-US" dirty="0">
              <a:solidFill>
                <a:schemeClr val="tx1"/>
              </a:solidFill>
              <a:latin typeface="Iowan Old Style Black"/>
              <a:cs typeface="Iowan Old Style Black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Iowan Old Style Black"/>
                <a:cs typeface="Iowan Old Style Black"/>
              </a:rPr>
              <a:t>readingallthebooksuk.wordpress.com</a:t>
            </a:r>
            <a:endParaRPr lang="en-US" dirty="0">
              <a:solidFill>
                <a:schemeClr val="tx1"/>
              </a:solidFill>
              <a:latin typeface="Iowan Old Style Black"/>
              <a:cs typeface="Iowan Old Style Black"/>
            </a:endParaRPr>
          </a:p>
        </p:txBody>
      </p:sp>
    </p:spTree>
    <p:extLst>
      <p:ext uri="{BB962C8B-B14F-4D97-AF65-F5344CB8AC3E}">
        <p14:creationId xmlns:p14="http://schemas.microsoft.com/office/powerpoint/2010/main" val="164159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1403"/>
            <a:ext cx="8229600" cy="5769940"/>
          </a:xfrm>
        </p:spPr>
        <p:txBody>
          <a:bodyPr>
            <a:noAutofit/>
          </a:bodyPr>
          <a:lstStyle/>
          <a:p>
            <a:r>
              <a:rPr lang="en-GB" sz="3500" dirty="0" smtClean="0">
                <a:solidFill>
                  <a:schemeClr val="bg1"/>
                </a:solidFill>
              </a:rPr>
              <a:t>Why </a:t>
            </a:r>
            <a:r>
              <a:rPr lang="en-GB" sz="3500" dirty="0">
                <a:solidFill>
                  <a:schemeClr val="bg1"/>
                </a:solidFill>
              </a:rPr>
              <a:t>is memory important in English</a:t>
            </a:r>
            <a:r>
              <a:rPr lang="en-GB" sz="3500" dirty="0" smtClean="0">
                <a:solidFill>
                  <a:schemeClr val="bg1"/>
                </a:solidFill>
              </a:rPr>
              <a:t>?</a:t>
            </a:r>
          </a:p>
          <a:p>
            <a:endParaRPr lang="en-GB" sz="3500" dirty="0">
              <a:solidFill>
                <a:schemeClr val="bg1"/>
              </a:solidFill>
            </a:endParaRPr>
          </a:p>
          <a:p>
            <a:r>
              <a:rPr lang="en-GB" sz="3500" dirty="0" smtClean="0">
                <a:solidFill>
                  <a:schemeClr val="bg1"/>
                </a:solidFill>
              </a:rPr>
              <a:t>What </a:t>
            </a:r>
            <a:r>
              <a:rPr lang="en-GB" sz="3500" dirty="0">
                <a:solidFill>
                  <a:schemeClr val="bg1"/>
                </a:solidFill>
              </a:rPr>
              <a:t>is memory, and how does it work</a:t>
            </a:r>
            <a:r>
              <a:rPr lang="en-GB" sz="3500" dirty="0" smtClean="0">
                <a:solidFill>
                  <a:schemeClr val="bg1"/>
                </a:solidFill>
              </a:rPr>
              <a:t>?</a:t>
            </a:r>
          </a:p>
          <a:p>
            <a:endParaRPr lang="en-GB" sz="3500" dirty="0">
              <a:solidFill>
                <a:schemeClr val="bg1"/>
              </a:solidFill>
            </a:endParaRPr>
          </a:p>
          <a:p>
            <a:r>
              <a:rPr lang="en-GB" sz="3500" dirty="0" smtClean="0">
                <a:solidFill>
                  <a:schemeClr val="bg1"/>
                </a:solidFill>
              </a:rPr>
              <a:t>How </a:t>
            </a:r>
            <a:r>
              <a:rPr lang="en-GB" sz="3500" dirty="0">
                <a:solidFill>
                  <a:schemeClr val="bg1"/>
                </a:solidFill>
              </a:rPr>
              <a:t>can we build memory in English in a </a:t>
            </a:r>
            <a:r>
              <a:rPr lang="en-GB" sz="3500" dirty="0" smtClean="0">
                <a:solidFill>
                  <a:schemeClr val="bg1"/>
                </a:solidFill>
              </a:rPr>
              <a:t>classroom?</a:t>
            </a:r>
          </a:p>
          <a:p>
            <a:endParaRPr lang="en-GB" sz="3500" dirty="0" smtClean="0">
              <a:solidFill>
                <a:schemeClr val="bg1"/>
              </a:solidFill>
            </a:endParaRPr>
          </a:p>
          <a:p>
            <a:r>
              <a:rPr lang="en-GB" sz="3500" dirty="0" smtClean="0">
                <a:solidFill>
                  <a:schemeClr val="bg1"/>
                </a:solidFill>
              </a:rPr>
              <a:t>How </a:t>
            </a:r>
            <a:r>
              <a:rPr lang="en-GB" sz="3500" dirty="0">
                <a:solidFill>
                  <a:schemeClr val="bg1"/>
                </a:solidFill>
              </a:rPr>
              <a:t>can we build memory in English as a whole school? </a:t>
            </a:r>
            <a:endParaRPr lang="en-US" sz="35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704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000" b="1" dirty="0">
                <a:solidFill>
                  <a:schemeClr val="bg1"/>
                </a:solidFill>
              </a:rPr>
              <a:t>Why is memory important in English?</a:t>
            </a:r>
          </a:p>
        </p:txBody>
      </p:sp>
    </p:spTree>
    <p:extLst>
      <p:ext uri="{BB962C8B-B14F-4D97-AF65-F5344CB8AC3E}">
        <p14:creationId xmlns:p14="http://schemas.microsoft.com/office/powerpoint/2010/main" val="3127421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500" dirty="0" smtClean="0"/>
              <a:t>‘…networks </a:t>
            </a:r>
            <a:r>
              <a:rPr lang="en-GB" sz="4500" dirty="0"/>
              <a:t>of </a:t>
            </a:r>
            <a:r>
              <a:rPr lang="en-GB" sz="4500" dirty="0" smtClean="0"/>
              <a:t>perceptions…’ </a:t>
            </a:r>
            <a:endParaRPr lang="en-US" sz="4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072" r="6075"/>
          <a:stretch/>
        </p:blipFill>
        <p:spPr>
          <a:xfrm>
            <a:off x="6745242" y="3136900"/>
            <a:ext cx="2398758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14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Arial"/>
              <a:cs typeface="Arial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0" y="274638"/>
            <a:ext cx="6549571" cy="3027362"/>
          </a:xfrm>
          <a:prstGeom prst="wedgeEllipseCallout">
            <a:avLst/>
          </a:prstGeom>
          <a:solidFill>
            <a:srgbClr val="FDEADA"/>
          </a:solidFill>
          <a:ln>
            <a:solidFill>
              <a:srgbClr val="9848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rgbClr val="000000"/>
                </a:solidFill>
                <a:ea typeface="ヒラギノ角ゴ ProN W6" charset="0"/>
                <a:cs typeface="Arial"/>
              </a:rPr>
              <a:t>Jones </a:t>
            </a:r>
            <a:r>
              <a:rPr lang="en-US" sz="4000" dirty="0">
                <a:solidFill>
                  <a:srgbClr val="000000"/>
                </a:solidFill>
                <a:ea typeface="ヒラギノ角ゴ ProN W6" charset="0"/>
                <a:cs typeface="Arial"/>
              </a:rPr>
              <a:t>sacrificed and knocked in a </a:t>
            </a:r>
            <a:r>
              <a:rPr lang="en-US" sz="4000" dirty="0" smtClean="0">
                <a:solidFill>
                  <a:srgbClr val="000000"/>
                </a:solidFill>
                <a:ea typeface="ヒラギノ角ゴ ProN W6" charset="0"/>
                <a:cs typeface="Arial"/>
              </a:rPr>
              <a:t>run</a:t>
            </a:r>
            <a:endParaRPr lang="en-US" sz="4000" dirty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0714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rcRect l="3319" r="3319"/>
          <a:stretch>
            <a:fillRect/>
          </a:stretch>
        </p:blipFill>
        <p:spPr>
          <a:xfrm>
            <a:off x="2678092" y="3302000"/>
            <a:ext cx="6465907" cy="3556000"/>
          </a:xfrm>
        </p:spPr>
      </p:pic>
      <p:sp>
        <p:nvSpPr>
          <p:cNvPr id="4" name="Oval Callout 3"/>
          <p:cNvSpPr/>
          <p:nvPr/>
        </p:nvSpPr>
        <p:spPr>
          <a:xfrm>
            <a:off x="0" y="274638"/>
            <a:ext cx="6549571" cy="3027362"/>
          </a:xfrm>
          <a:prstGeom prst="wedgeEllipseCallout">
            <a:avLst/>
          </a:prstGeom>
          <a:solidFill>
            <a:srgbClr val="FDEADA"/>
          </a:solidFill>
          <a:ln>
            <a:solidFill>
              <a:srgbClr val="9848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rgbClr val="000000"/>
                </a:solidFill>
                <a:ea typeface="ヒラギノ角ゴ ProN W6" charset="0"/>
                <a:cs typeface="Arial"/>
              </a:rPr>
              <a:t>Jones </a:t>
            </a:r>
            <a:r>
              <a:rPr lang="en-US" sz="4000" dirty="0">
                <a:solidFill>
                  <a:srgbClr val="000000"/>
                </a:solidFill>
                <a:ea typeface="ヒラギノ角ゴ ProN W6" charset="0"/>
                <a:cs typeface="Arial"/>
              </a:rPr>
              <a:t>sacrificed and knocked in a </a:t>
            </a:r>
            <a:r>
              <a:rPr lang="en-US" sz="4000" dirty="0" smtClean="0">
                <a:solidFill>
                  <a:srgbClr val="000000"/>
                </a:solidFill>
                <a:ea typeface="ヒラギノ角ゴ ProN W6" charset="0"/>
                <a:cs typeface="Arial"/>
              </a:rPr>
              <a:t>run</a:t>
            </a:r>
            <a:endParaRPr lang="en-US" sz="4000" dirty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9709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 smtClean="0"/>
              <a:t>‘General </a:t>
            </a:r>
            <a:r>
              <a:rPr lang="en-GB" sz="4000" dirty="0"/>
              <a:t>knowledge is like oxygen. It is vitally important, but we only notice it when it is not there.’ 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442" y="3509502"/>
            <a:ext cx="2235558" cy="334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068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 smtClean="0"/>
              <a:t>‘Less </a:t>
            </a:r>
            <a:r>
              <a:rPr lang="en-GB" sz="4000" dirty="0"/>
              <a:t>privileged children are denied consistent interchanges with literate persons and fail to receive this information in school</a:t>
            </a:r>
            <a:r>
              <a:rPr lang="en-GB" sz="4000" dirty="0" smtClean="0"/>
              <a:t>.’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220" y="4395278"/>
            <a:ext cx="1600780" cy="246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908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500" dirty="0" smtClean="0"/>
              <a:t>‘When </a:t>
            </a:r>
            <a:r>
              <a:rPr lang="en-GB" sz="4500" dirty="0"/>
              <a:t>it comes to knowledge, those who have more gain </a:t>
            </a:r>
            <a:r>
              <a:rPr lang="en-GB" sz="4500" dirty="0" smtClean="0"/>
              <a:t>more.’ </a:t>
            </a:r>
            <a:endParaRPr lang="en-US" sz="45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811" y="3708661"/>
            <a:ext cx="2085189" cy="314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72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234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500" dirty="0" smtClean="0">
                <a:solidFill>
                  <a:schemeClr val="bg1"/>
                </a:solidFill>
                <a:latin typeface="Copperplate Gothic Bold"/>
                <a:cs typeface="Copperplate Gothic Bold"/>
              </a:rPr>
              <a:t>‘But whosoever hath not, from him shall be taken away even that he hath.’</a:t>
            </a:r>
          </a:p>
        </p:txBody>
      </p:sp>
    </p:spTree>
    <p:extLst>
      <p:ext uri="{BB962C8B-B14F-4D97-AF65-F5344CB8AC3E}">
        <p14:creationId xmlns:p14="http://schemas.microsoft.com/office/powerpoint/2010/main" val="4034005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18415"/>
            <a:ext cx="8229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2000" dirty="0" smtClean="0"/>
              <a:t>Analysis</a:t>
            </a:r>
            <a:endParaRPr lang="en-US" sz="1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2470" y="3803241"/>
            <a:ext cx="2544330" cy="15902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23399"/>
            <a:ext cx="2385310" cy="159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2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 smtClean="0"/>
              <a:t>‘</a:t>
            </a:r>
            <a:r>
              <a:rPr lang="en-GB" sz="4000" dirty="0"/>
              <a:t>W</a:t>
            </a:r>
            <a:r>
              <a:rPr lang="en-GB" sz="4000" dirty="0" smtClean="0"/>
              <a:t>e </a:t>
            </a:r>
            <a:r>
              <a:rPr lang="en-GB" sz="4000" dirty="0"/>
              <a:t>achieve skilled performance through committing knowledge to long-term memory and practising using </a:t>
            </a:r>
            <a:r>
              <a:rPr lang="en-GB" sz="4000" dirty="0" smtClean="0"/>
              <a:t>it.’</a:t>
            </a:r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442" y="3509502"/>
            <a:ext cx="2235558" cy="334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62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7166"/>
            <a:ext cx="8229600" cy="519899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000" dirty="0" smtClean="0"/>
              <a:t>‘The Knowledge’</a:t>
            </a:r>
          </a:p>
          <a:p>
            <a:pPr marL="0" indent="0" algn="ctr">
              <a:buNone/>
            </a:pPr>
            <a:endParaRPr lang="en-US" sz="5000" dirty="0"/>
          </a:p>
          <a:p>
            <a:pPr marL="0" indent="0" algn="ctr">
              <a:buNone/>
            </a:pPr>
            <a:endParaRPr lang="en-US" sz="5000" dirty="0" smtClean="0"/>
          </a:p>
          <a:p>
            <a:pPr marL="0" indent="0" algn="ctr">
              <a:buNone/>
            </a:pPr>
            <a:r>
              <a:rPr lang="en-US" sz="5000" dirty="0" smtClean="0"/>
              <a:t>‘The Skills’</a:t>
            </a:r>
            <a:endParaRPr lang="en-US" sz="5000" dirty="0"/>
          </a:p>
        </p:txBody>
      </p:sp>
      <p:sp>
        <p:nvSpPr>
          <p:cNvPr id="4" name="Rectangle 3"/>
          <p:cNvSpPr/>
          <p:nvPr/>
        </p:nvSpPr>
        <p:spPr>
          <a:xfrm>
            <a:off x="2357444" y="274638"/>
            <a:ext cx="4959861" cy="477054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sz="2500" dirty="0" err="1"/>
              <a:t>othmarstrombone.wordpress.com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842001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5500" b="1" dirty="0" smtClean="0">
                <a:solidFill>
                  <a:srgbClr val="FFFFFF"/>
                </a:solidFill>
              </a:rPr>
              <a:t>What </a:t>
            </a:r>
            <a:r>
              <a:rPr lang="en-GB" sz="5500" b="1" dirty="0">
                <a:solidFill>
                  <a:srgbClr val="FFFFFF"/>
                </a:solidFill>
              </a:rPr>
              <a:t>is memory, and how does it work?</a:t>
            </a:r>
            <a:endParaRPr lang="en-GB" sz="5500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US" sz="5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602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Macintosh HD:private:var:folders:m8:m8tn9zleFpux07WDViiPBk+++TI:-Tmp-:TemporaryItems:memorybjork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461" y="1195420"/>
            <a:ext cx="7276901" cy="56625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2260484" y="274638"/>
            <a:ext cx="4781245" cy="477054"/>
          </a:xfrm>
          <a:prstGeom prst="rect">
            <a:avLst/>
          </a:prstGeom>
          <a:ln>
            <a:solidFill>
              <a:srgbClr val="E46C0A"/>
            </a:solidFill>
          </a:ln>
        </p:spPr>
        <p:txBody>
          <a:bodyPr wrap="none">
            <a:spAutoFit/>
          </a:bodyPr>
          <a:lstStyle/>
          <a:p>
            <a:r>
              <a:rPr lang="en-US" sz="2500" dirty="0" err="1"/>
              <a:t>pragmaticreform.wordpress.com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714088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dirty="0" smtClean="0"/>
              <a:t>‘Memory </a:t>
            </a:r>
            <a:r>
              <a:rPr lang="en-GB" sz="4800" dirty="0"/>
              <a:t>is the residue of </a:t>
            </a:r>
            <a:r>
              <a:rPr lang="en-GB" sz="4800" dirty="0" smtClean="0"/>
              <a:t>thought.’ </a:t>
            </a:r>
            <a:endParaRPr lang="en-US" sz="45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8811" y="3708661"/>
            <a:ext cx="2085189" cy="314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849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dirty="0" smtClean="0"/>
              <a:t>‘Learning </a:t>
            </a:r>
            <a:r>
              <a:rPr lang="en-GB" sz="4800" dirty="0"/>
              <a:t>is deeper and more durable when it’s </a:t>
            </a:r>
            <a:r>
              <a:rPr lang="en-GB" sz="4800" dirty="0" smtClean="0"/>
              <a:t>effortful.’ </a:t>
            </a:r>
            <a:endParaRPr lang="en-US" sz="4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136" y="3187009"/>
            <a:ext cx="2450864" cy="367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261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18415"/>
            <a:ext cx="8229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3121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0000" dirty="0" smtClean="0"/>
              <a:t>‘desirable difficulties’</a:t>
            </a:r>
            <a:endParaRPr lang="en-US" sz="10000" dirty="0"/>
          </a:p>
        </p:txBody>
      </p:sp>
    </p:spTree>
    <p:extLst>
      <p:ext uri="{BB962C8B-B14F-4D97-AF65-F5344CB8AC3E}">
        <p14:creationId xmlns:p14="http://schemas.microsoft.com/office/powerpoint/2010/main" val="1696923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000" b="1" dirty="0">
                <a:solidFill>
                  <a:schemeClr val="bg1"/>
                </a:solidFill>
              </a:rPr>
              <a:t>How can we build memory in English in a classroom?</a:t>
            </a:r>
          </a:p>
        </p:txBody>
      </p:sp>
    </p:spTree>
    <p:extLst>
      <p:ext uri="{BB962C8B-B14F-4D97-AF65-F5344CB8AC3E}">
        <p14:creationId xmlns:p14="http://schemas.microsoft.com/office/powerpoint/2010/main" val="3111345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4272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/>
              <a:t>‘new information combined with minimal guidance does not lead to effective learning. Instead, it leads to confusion, frustration and misconceptions.’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442" y="3509502"/>
            <a:ext cx="2235558" cy="334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224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4272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5500" dirty="0" smtClean="0"/>
              <a:t>‘Why </a:t>
            </a:r>
            <a:r>
              <a:rPr lang="en-GB" sz="5500" dirty="0"/>
              <a:t>does it matter if a child knows the date of the Battle of Hastings?</a:t>
            </a:r>
            <a:r>
              <a:rPr lang="en-GB" sz="5500" dirty="0" smtClean="0"/>
              <a:t>’</a:t>
            </a:r>
            <a:endParaRPr lang="en-GB" sz="55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908" y="3650592"/>
            <a:ext cx="2132092" cy="320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38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521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 smtClean="0"/>
              <a:t>‘It </a:t>
            </a:r>
            <a:r>
              <a:rPr lang="en-GB" sz="4000" dirty="0"/>
              <a:t>matters because facts stored in long-term memory are not islands unto themselves; they join up with other facts to form associative networks of understanding</a:t>
            </a:r>
            <a:r>
              <a:rPr lang="en-GB" sz="4000" dirty="0" smtClean="0"/>
              <a:t>.’ </a:t>
            </a:r>
            <a:endParaRPr lang="en-GB" sz="4000" dirty="0"/>
          </a:p>
          <a:p>
            <a:pPr marL="0" indent="0" algn="ctr">
              <a:buNone/>
            </a:pP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908" y="3650592"/>
            <a:ext cx="2132092" cy="320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312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948503"/>
              </p:ext>
            </p:extLst>
          </p:nvPr>
        </p:nvGraphicFramePr>
        <p:xfrm>
          <a:off x="-1" y="0"/>
          <a:ext cx="4709811" cy="68579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6854"/>
                <a:gridCol w="943084"/>
                <a:gridCol w="116840"/>
                <a:gridCol w="3023033"/>
              </a:tblGrid>
              <a:tr h="277402">
                <a:tc gridSpan="4"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A. Mary Shelley’s Frankenstein: Context</a:t>
                      </a:r>
                      <a:endParaRPr lang="en-US" sz="12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1665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John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Milton writes ‘Paradise Lost’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1793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Th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e Enlightenment creates the French terror and guillotine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1797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Coleridge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writes The Rime of the Ancient Mariner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1797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Mary Wollstonecraft dies after giving birth to her daughter Mary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1816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Shelley’s wife Harriet commits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suicide after Percy eloped with Mary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1816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Byron writes his poem, ‘Prometheus’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1815</a:t>
                      </a:r>
                      <a:r>
                        <a:rPr lang="en-GB" sz="1100" dirty="0" smtClean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Three of Mary’s four children die in childbirth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1816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Mary writes a diary entry about her dream on the death of her child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1816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Byron,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Percy and Mary Shelley tell ghost stories in Geneva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1818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Mary Shelley publishes her novel  Frankenstein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7402">
                <a:tc gridSpan="4"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B. Characters</a:t>
                      </a:r>
                      <a:endParaRPr lang="en-U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1. Robert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Walton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Explorer seeking the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North Pole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2. Victor Frankenstein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Scientist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who creates a living creature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3. The Creature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Ostracised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as monstrous, he murders Victor’s family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4. Elizabeth Lavenza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marries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Frankenstein, is killed on her wedding night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5. Justine Moritz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convicted of murder of Victor’s brother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6. Henry Clerval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Family friend killed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by the creature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7402">
                <a:tc gridSpan="4"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C. Themes</a:t>
                      </a:r>
                      <a:endParaRPr lang="en-US" sz="12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1. Hubris and Nemesis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recreating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life has terrible consequences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2. Romantic and Gothic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terror and imagination, natural and unnatural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3. Prejudice and Revenge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alienation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and </a:t>
                      </a:r>
                      <a:r>
                        <a:rPr lang="en-US" sz="1100" dirty="0" smtClean="0">
                          <a:latin typeface="Calibri"/>
                          <a:cs typeface="Calibri"/>
                        </a:rPr>
                        <a:t>murder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4. Innocence and Loss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Justine, William, Henry, Elizabeth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and </a:t>
                      </a:r>
                      <a:r>
                        <a:rPr lang="en-US" sz="1100" dirty="0" smtClean="0">
                          <a:latin typeface="Calibri"/>
                          <a:cs typeface="Calibri"/>
                        </a:rPr>
                        <a:t>Alfonse die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5. Science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and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Creation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nurture and nature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6. Death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and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Birth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Victor’s mother’s death leads to a creature’s birth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7. Society and Isolation 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Enlightenment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reason and exclusion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047849"/>
              </p:ext>
            </p:extLst>
          </p:nvPr>
        </p:nvGraphicFramePr>
        <p:xfrm>
          <a:off x="4709810" y="1"/>
          <a:ext cx="4462831" cy="6903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6149"/>
                <a:gridCol w="557833"/>
                <a:gridCol w="3128849"/>
              </a:tblGrid>
              <a:tr h="239788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D. Plot</a:t>
                      </a:r>
                      <a:endParaRPr lang="en-US" sz="11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1. Letters 1-4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/>
                          <a:cs typeface="Calibri"/>
                        </a:rPr>
                        <a:t>Captain Robert</a:t>
                      </a:r>
                      <a:r>
                        <a:rPr lang="en-US" sz="1000" baseline="0" dirty="0" smtClean="0">
                          <a:latin typeface="Calibri"/>
                          <a:cs typeface="Calibri"/>
                        </a:rPr>
                        <a:t> Walton sailing to the North Pole, writes letters to his sister telling of his dangerous mission and finding Frankenstein. 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2. Chapters 1-3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The</a:t>
                      </a:r>
                      <a:r>
                        <a:rPr lang="en-GB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Frankensteins adopt Elizabeth; Henry Clerval is a family friend; Victor studies at Ingolstadt.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3. Chapters 4-6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Victor studies and animates</a:t>
                      </a:r>
                      <a:r>
                        <a:rPr lang="en-GB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matter; he brings a creature to life; Elizabeth entreats Victor to return.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4. Chapters 7-9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Victor’s father writes that Victor’s brother William has been murdered; Justine is hanged for murder; Victor goes to the Alps.  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5. Chapters 10-12 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Victor meets the creature in the Alps; the creature tells his story, and how he came to learn language.</a:t>
                      </a:r>
                      <a:r>
                        <a:rPr lang="en-GB" sz="1000" dirty="0" smtClean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6. Chapters 13-15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The creature tells of learning reading, history and literature; he meets the old man in the cottage, but the others beat him away.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7. Chapters 16-18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The creature tells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of murdering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Victor’s brother, and framing Justine; he demands Victor create him a female; Victor concedes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.</a:t>
                      </a:r>
                      <a:endParaRPr lang="en-GB" sz="1000" kern="12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8. Chapters 19-22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Victor in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Scotland creates another creature; in terror he destroys it; the creature threatens his wedding night; he finds Clerval dead.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9. Chapters 22-24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/>
                          <a:cs typeface="Calibri"/>
                        </a:rPr>
                        <a:t>Victor </a:t>
                      </a:r>
                      <a:r>
                        <a:rPr lang="en-US" sz="1000" baseline="0" dirty="0" smtClean="0">
                          <a:latin typeface="Calibri"/>
                          <a:cs typeface="Calibri"/>
                        </a:rPr>
                        <a:t>marries Elizabeth; the creature finds and kills her; Victor pursues the creature to the North Pole.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10. Letters 5-9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Walton writes of Frankenstein’s death, his encounter with the creature, who tells of his immense suffering, then leaves to die. 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788">
                <a:tc gridSpan="3"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E. Literary Devices</a:t>
                      </a:r>
                      <a:endParaRPr lang="en-US" sz="10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1. Perspective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shifting viewpoint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2. Allusions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references to other literature</a:t>
                      </a:r>
                      <a:r>
                        <a:rPr lang="en-GB" sz="1000" dirty="0" smtClean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3. Prolepsis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foreboding, foreshadowing,</a:t>
                      </a:r>
                      <a:r>
                        <a:rPr lang="en-GB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prefiguring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4. Epithets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characteristic words used for a character 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5. Symbolism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light, fire, ice</a:t>
                      </a:r>
                      <a:r>
                        <a:rPr lang="en-GB" sz="1000" dirty="0" smtClean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6. Pathetic Fallacy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the weather represents the characters’ mindsets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7. Gothicism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horror, terror, obsession and evil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8. Romanticism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imagination, nature and the mind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9. Epistolary Novel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letters posted between characters</a:t>
                      </a:r>
                      <a:endParaRPr lang="en-GB" sz="1000" kern="12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10. Epiplexis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multiple</a:t>
                      </a:r>
                      <a:r>
                        <a:rPr lang="en-GB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rhetorical questions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2705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800" b="1" dirty="0" smtClean="0">
                <a:solidFill>
                  <a:srgbClr val="F6F5E2"/>
                </a:solidFill>
              </a:rPr>
              <a:t>Why use knowledge maps?</a:t>
            </a:r>
            <a:endParaRPr lang="en-US" sz="4800" b="1" dirty="0">
              <a:solidFill>
                <a:srgbClr val="F6F5E2"/>
              </a:solidFill>
            </a:endParaRP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2070594" y="1600200"/>
            <a:ext cx="8229600" cy="4525963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4500" b="1" dirty="0">
                <a:solidFill>
                  <a:srgbClr val="F6F5E2"/>
                </a:solidFill>
                <a:latin typeface="Calibri" charset="0"/>
                <a:ea typeface="MS PGothic" charset="0"/>
              </a:rPr>
              <a:t>1. Decisions</a:t>
            </a:r>
          </a:p>
          <a:p>
            <a:pPr marL="0" indent="0">
              <a:buFont typeface="Arial" charset="0"/>
              <a:buNone/>
            </a:pPr>
            <a:endParaRPr lang="en-US" sz="4500" b="1" dirty="0">
              <a:solidFill>
                <a:srgbClr val="F6F5E2"/>
              </a:solidFill>
              <a:latin typeface="Calibri" charset="0"/>
              <a:ea typeface="MS PGothic" charset="0"/>
            </a:endParaRPr>
          </a:p>
          <a:p>
            <a:pPr marL="0" indent="0">
              <a:buFont typeface="Arial" charset="0"/>
              <a:buNone/>
            </a:pPr>
            <a:r>
              <a:rPr lang="en-US" sz="4500" b="1" dirty="0">
                <a:solidFill>
                  <a:srgbClr val="F6F5E2"/>
                </a:solidFill>
                <a:latin typeface="Calibri" charset="0"/>
                <a:ea typeface="MS PGothic" charset="0"/>
              </a:rPr>
              <a:t>2. Clarity</a:t>
            </a:r>
          </a:p>
          <a:p>
            <a:pPr marL="0" indent="0">
              <a:buFont typeface="Arial" charset="0"/>
              <a:buNone/>
            </a:pPr>
            <a:endParaRPr lang="en-US" sz="4500" b="1" dirty="0">
              <a:solidFill>
                <a:srgbClr val="F6F5E2"/>
              </a:solidFill>
              <a:latin typeface="Calibri" charset="0"/>
              <a:ea typeface="MS PGothic" charset="0"/>
            </a:endParaRPr>
          </a:p>
          <a:p>
            <a:pPr marL="0" indent="0">
              <a:buFont typeface="Arial" charset="0"/>
              <a:buNone/>
            </a:pPr>
            <a:r>
              <a:rPr lang="en-US" sz="4500" b="1" dirty="0">
                <a:solidFill>
                  <a:srgbClr val="F6F5E2"/>
                </a:solidFill>
                <a:latin typeface="Calibri" charset="0"/>
                <a:ea typeface="MS PGothic" charset="0"/>
              </a:rPr>
              <a:t>3. Revision</a:t>
            </a:r>
          </a:p>
        </p:txBody>
      </p:sp>
    </p:spTree>
    <p:extLst>
      <p:ext uri="{BB962C8B-B14F-4D97-AF65-F5344CB8AC3E}">
        <p14:creationId xmlns:p14="http://schemas.microsoft.com/office/powerpoint/2010/main" val="2798772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dirty="0" smtClean="0"/>
              <a:t>‘One </a:t>
            </a:r>
            <a:r>
              <a:rPr lang="en-GB" sz="4800" dirty="0"/>
              <a:t>of the best habits a learner can </a:t>
            </a:r>
            <a:r>
              <a:rPr lang="en-GB" sz="4800" dirty="0" smtClean="0"/>
              <a:t>instil </a:t>
            </a:r>
            <a:r>
              <a:rPr lang="en-GB" sz="4800" dirty="0"/>
              <a:t>in herself is regular self-</a:t>
            </a:r>
            <a:r>
              <a:rPr lang="en-GB" sz="4800" dirty="0" smtClean="0"/>
              <a:t>quizzing.’ </a:t>
            </a:r>
            <a:endParaRPr lang="en-US" sz="4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8004" y="4272742"/>
            <a:ext cx="1725996" cy="258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77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13" y="27463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4800" b="1" dirty="0" smtClean="0">
                <a:solidFill>
                  <a:srgbClr val="F6F5E2"/>
                </a:solidFill>
              </a:rPr>
              <a:t>Quizzing</a:t>
            </a:r>
            <a:endParaRPr lang="en-US" sz="4800" b="1" dirty="0">
              <a:solidFill>
                <a:srgbClr val="F6F5E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17663"/>
            <a:ext cx="8229600" cy="4525962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GB" sz="4500" b="1" dirty="0" smtClean="0">
                <a:solidFill>
                  <a:srgbClr val="F6F5E2"/>
                </a:solidFill>
                <a:cs typeface="+mn-cs"/>
              </a:rPr>
              <a:t>1. Purposeful </a:t>
            </a:r>
          </a:p>
          <a:p>
            <a:pPr marL="914400" indent="-914400">
              <a:buFont typeface="Arial" charset="0"/>
              <a:buAutoNum type="arabicPeriod"/>
              <a:defRPr/>
            </a:pPr>
            <a:endParaRPr lang="en-GB" sz="4500" b="1" dirty="0" smtClean="0">
              <a:solidFill>
                <a:srgbClr val="F6F5E2"/>
              </a:solidFill>
              <a:cs typeface="+mn-cs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GB" sz="4500" b="1" dirty="0" smtClean="0">
                <a:solidFill>
                  <a:srgbClr val="F6F5E2"/>
                </a:solidFill>
                <a:cs typeface="+mn-cs"/>
              </a:rPr>
              <a:t>2</a:t>
            </a:r>
            <a:r>
              <a:rPr lang="en-GB" sz="4500" b="1" dirty="0">
                <a:solidFill>
                  <a:srgbClr val="F6F5E2"/>
                </a:solidFill>
                <a:cs typeface="+mn-cs"/>
              </a:rPr>
              <a:t>. Targeted </a:t>
            </a:r>
            <a:endParaRPr lang="en-GB" sz="4500" b="1" dirty="0" smtClean="0">
              <a:solidFill>
                <a:srgbClr val="F6F5E2"/>
              </a:solidFill>
              <a:cs typeface="+mn-cs"/>
            </a:endParaRPr>
          </a:p>
          <a:p>
            <a:pPr marL="0" indent="0">
              <a:buFont typeface="Arial" charset="0"/>
              <a:buNone/>
              <a:defRPr/>
            </a:pPr>
            <a:endParaRPr lang="en-GB" sz="4500" b="1" dirty="0" smtClean="0">
              <a:solidFill>
                <a:srgbClr val="F6F5E2"/>
              </a:solidFill>
              <a:cs typeface="+mn-cs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GB" sz="4500" b="1" dirty="0" smtClean="0">
                <a:solidFill>
                  <a:srgbClr val="F6F5E2"/>
                </a:solidFill>
                <a:cs typeface="+mn-cs"/>
              </a:rPr>
              <a:t>3</a:t>
            </a:r>
            <a:r>
              <a:rPr lang="en-GB" sz="4500" b="1" dirty="0">
                <a:solidFill>
                  <a:srgbClr val="F6F5E2"/>
                </a:solidFill>
                <a:cs typeface="+mn-cs"/>
              </a:rPr>
              <a:t>. Instantly </a:t>
            </a:r>
            <a:r>
              <a:rPr lang="en-GB" sz="4500" b="1" dirty="0" smtClean="0">
                <a:solidFill>
                  <a:srgbClr val="F6F5E2"/>
                </a:solidFill>
                <a:cs typeface="+mn-cs"/>
              </a:rPr>
              <a:t>corrected</a:t>
            </a:r>
            <a:endParaRPr lang="en-GB" sz="4500" b="1" dirty="0">
              <a:solidFill>
                <a:srgbClr val="F6F5E2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6265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097" y="260350"/>
            <a:ext cx="7620000" cy="173033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800" b="1" dirty="0" smtClean="0">
                <a:solidFill>
                  <a:srgbClr val="F6F5E2"/>
                </a:solidFill>
              </a:rPr>
              <a:t>Why use </a:t>
            </a:r>
            <a:br>
              <a:rPr lang="en-US" sz="4800" b="1" dirty="0" smtClean="0">
                <a:solidFill>
                  <a:srgbClr val="F6F5E2"/>
                </a:solidFill>
              </a:rPr>
            </a:br>
            <a:r>
              <a:rPr lang="en-US" sz="4800" b="1" dirty="0" smtClean="0">
                <a:solidFill>
                  <a:srgbClr val="F6F5E2"/>
                </a:solidFill>
              </a:rPr>
              <a:t>multiple choice questions?</a:t>
            </a:r>
            <a:endParaRPr lang="en-US" sz="4800" b="1" dirty="0">
              <a:solidFill>
                <a:srgbClr val="F6F5E2"/>
              </a:solidFill>
            </a:endParaRP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457200" y="1990687"/>
            <a:ext cx="8229600" cy="4926052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4500" b="1" dirty="0">
                <a:solidFill>
                  <a:srgbClr val="F6F5E2"/>
                </a:solidFill>
                <a:latin typeface="Calibri" charset="0"/>
                <a:ea typeface="MS PGothic" charset="0"/>
              </a:rPr>
              <a:t>1. Workload</a:t>
            </a:r>
          </a:p>
          <a:p>
            <a:pPr marL="0" indent="0">
              <a:buFont typeface="Arial" charset="0"/>
              <a:buNone/>
            </a:pPr>
            <a:endParaRPr lang="en-US" sz="4500" b="1" dirty="0">
              <a:solidFill>
                <a:srgbClr val="F6F5E2"/>
              </a:solidFill>
              <a:latin typeface="Calibri" charset="0"/>
              <a:ea typeface="MS PGothic" charset="0"/>
            </a:endParaRPr>
          </a:p>
          <a:p>
            <a:pPr marL="0" indent="0">
              <a:buFont typeface="Arial" charset="0"/>
              <a:buNone/>
            </a:pPr>
            <a:r>
              <a:rPr lang="en-US" sz="4500" b="1" dirty="0">
                <a:solidFill>
                  <a:srgbClr val="F6F5E2"/>
                </a:solidFill>
                <a:latin typeface="Calibri" charset="0"/>
                <a:ea typeface="MS PGothic" charset="0"/>
              </a:rPr>
              <a:t>2. Diagnosis</a:t>
            </a:r>
          </a:p>
          <a:p>
            <a:pPr marL="0" indent="0">
              <a:buFont typeface="Arial" charset="0"/>
              <a:buNone/>
            </a:pPr>
            <a:endParaRPr lang="en-US" sz="4500" b="1" dirty="0">
              <a:solidFill>
                <a:srgbClr val="F6F5E2"/>
              </a:solidFill>
              <a:latin typeface="Calibri" charset="0"/>
              <a:ea typeface="MS PGothic" charset="0"/>
            </a:endParaRPr>
          </a:p>
          <a:p>
            <a:pPr marL="0" indent="0">
              <a:buFont typeface="Arial" charset="0"/>
              <a:buNone/>
            </a:pPr>
            <a:r>
              <a:rPr lang="en-US" sz="4500" b="1" dirty="0">
                <a:solidFill>
                  <a:srgbClr val="F6F5E2"/>
                </a:solidFill>
                <a:latin typeface="Calibri" charset="0"/>
                <a:ea typeface="MS PGothic" charset="0"/>
              </a:rPr>
              <a:t>3. Breadth</a:t>
            </a:r>
          </a:p>
        </p:txBody>
      </p:sp>
    </p:spTree>
    <p:extLst>
      <p:ext uri="{BB962C8B-B14F-4D97-AF65-F5344CB8AC3E}">
        <p14:creationId xmlns:p14="http://schemas.microsoft.com/office/powerpoint/2010/main" val="4136903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7620000" cy="14319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800" b="1" dirty="0" smtClean="0"/>
              <a:t>How to design</a:t>
            </a:r>
            <a:br>
              <a:rPr lang="en-US" sz="4800" b="1" dirty="0" smtClean="0"/>
            </a:br>
            <a:r>
              <a:rPr lang="en-US" sz="4800" b="1" dirty="0" smtClean="0"/>
              <a:t>multiple choice questions:</a:t>
            </a:r>
            <a:endParaRPr lang="en-US" sz="4800" b="1" dirty="0"/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457200" y="2144713"/>
            <a:ext cx="8229600" cy="4525962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4000" dirty="0">
                <a:latin typeface="Calibri" charset="0"/>
                <a:ea typeface="MS PGothic" charset="0"/>
              </a:rPr>
              <a:t>1. Five options</a:t>
            </a:r>
          </a:p>
          <a:p>
            <a:pPr marL="0" indent="0">
              <a:buFont typeface="Arial" charset="0"/>
              <a:buNone/>
            </a:pPr>
            <a:r>
              <a:rPr lang="en-US" sz="4000" dirty="0">
                <a:latin typeface="Calibri" charset="0"/>
                <a:ea typeface="MS PGothic" charset="0"/>
              </a:rPr>
              <a:t>2. Plausible distractors</a:t>
            </a:r>
          </a:p>
          <a:p>
            <a:pPr marL="0" indent="0">
              <a:buFont typeface="Arial" charset="0"/>
              <a:buNone/>
            </a:pPr>
            <a:r>
              <a:rPr lang="en-US" sz="4000" dirty="0">
                <a:latin typeface="Calibri" charset="0"/>
                <a:ea typeface="MS PGothic" charset="0"/>
              </a:rPr>
              <a:t>3. Unambiguously wrong distractors</a:t>
            </a:r>
          </a:p>
          <a:p>
            <a:pPr marL="0" indent="0">
              <a:buFont typeface="Arial" charset="0"/>
              <a:buNone/>
            </a:pPr>
            <a:r>
              <a:rPr lang="en-US" sz="4000" dirty="0">
                <a:latin typeface="Calibri" charset="0"/>
                <a:ea typeface="MS PGothic" charset="0"/>
              </a:rPr>
              <a:t>4. Misconceptions as distractors</a:t>
            </a:r>
          </a:p>
          <a:p>
            <a:pPr marL="0" indent="0">
              <a:buFont typeface="Arial" charset="0"/>
              <a:buNone/>
            </a:pPr>
            <a:r>
              <a:rPr lang="en-US" sz="4000" dirty="0">
                <a:latin typeface="Calibri" charset="0"/>
                <a:ea typeface="MS PGothic" charset="0"/>
              </a:rPr>
              <a:t>5. Multiple correct options</a:t>
            </a:r>
          </a:p>
        </p:txBody>
      </p:sp>
    </p:spTree>
    <p:extLst>
      <p:ext uri="{BB962C8B-B14F-4D97-AF65-F5344CB8AC3E}">
        <p14:creationId xmlns:p14="http://schemas.microsoft.com/office/powerpoint/2010/main" val="1008273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4830"/>
            <a:ext cx="8229600" cy="59862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When </a:t>
            </a:r>
            <a:r>
              <a:rPr lang="en-US" sz="4000" dirty="0"/>
              <a:t>did Mary Shelley publish her novel, ‘Frankenstein’</a:t>
            </a:r>
            <a:r>
              <a:rPr lang="en-US" sz="4000" dirty="0" smtClean="0"/>
              <a:t>?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 smtClean="0"/>
              <a:t>A</a:t>
            </a:r>
            <a:r>
              <a:rPr lang="en-US" sz="4000" dirty="0" smtClean="0"/>
              <a:t>) 1665</a:t>
            </a:r>
            <a:endParaRPr lang="en-GB" sz="4000" dirty="0"/>
          </a:p>
          <a:p>
            <a:pPr marL="0" indent="0">
              <a:buNone/>
            </a:pPr>
            <a:r>
              <a:rPr lang="en-GB" sz="4000" dirty="0" smtClean="0"/>
              <a:t>B</a:t>
            </a:r>
            <a:r>
              <a:rPr lang="en-US" sz="4000" dirty="0" smtClean="0"/>
              <a:t>) 1793</a:t>
            </a:r>
            <a:endParaRPr lang="en-GB" sz="4000" dirty="0"/>
          </a:p>
          <a:p>
            <a:pPr marL="0" indent="0">
              <a:buNone/>
            </a:pPr>
            <a:r>
              <a:rPr lang="en-GB" sz="4000" dirty="0" smtClean="0"/>
              <a:t>C</a:t>
            </a:r>
            <a:r>
              <a:rPr lang="en-US" sz="4000" dirty="0" smtClean="0"/>
              <a:t>) 1797</a:t>
            </a:r>
            <a:endParaRPr lang="en-GB" sz="4000" dirty="0"/>
          </a:p>
          <a:p>
            <a:pPr marL="0" indent="0">
              <a:buNone/>
            </a:pPr>
            <a:r>
              <a:rPr lang="en-US" sz="4000" dirty="0" smtClean="0"/>
              <a:t>D) 1815</a:t>
            </a:r>
            <a:endParaRPr lang="en-GB" sz="4000" dirty="0"/>
          </a:p>
          <a:p>
            <a:pPr marL="0" indent="0">
              <a:buNone/>
            </a:pPr>
            <a:r>
              <a:rPr lang="en-US" sz="4000" dirty="0" smtClean="0"/>
              <a:t>E) 1818</a:t>
            </a:r>
            <a:endParaRPr lang="en-GB" sz="4000" dirty="0"/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44514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713"/>
            <a:ext cx="8229600" cy="638937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 smtClean="0"/>
              <a:t>What </a:t>
            </a:r>
            <a:r>
              <a:rPr lang="en-US" sz="4000" dirty="0"/>
              <a:t>happened in 1797?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US" sz="4000" dirty="0" smtClean="0"/>
              <a:t>A) John </a:t>
            </a:r>
            <a:r>
              <a:rPr lang="en-US" sz="4000" dirty="0"/>
              <a:t>Milton wrote ‘Paradise Lost.’</a:t>
            </a:r>
            <a:endParaRPr lang="en-GB" sz="4000" dirty="0"/>
          </a:p>
          <a:p>
            <a:pPr marL="0" indent="0">
              <a:buNone/>
            </a:pPr>
            <a:r>
              <a:rPr lang="en-US" sz="4000" dirty="0" smtClean="0"/>
              <a:t>B) The </a:t>
            </a:r>
            <a:r>
              <a:rPr lang="en-US" sz="4000" dirty="0"/>
              <a:t>Enlightenment created the French terror and the guillotine.</a:t>
            </a:r>
            <a:endParaRPr lang="en-GB" sz="4000" dirty="0"/>
          </a:p>
          <a:p>
            <a:pPr marL="0" indent="0">
              <a:buNone/>
            </a:pPr>
            <a:r>
              <a:rPr lang="en-US" sz="4000" dirty="0" smtClean="0"/>
              <a:t>C) Coleridge </a:t>
            </a:r>
            <a:r>
              <a:rPr lang="en-US" sz="4000" dirty="0"/>
              <a:t>wrote ‘The Rime of the Ancient </a:t>
            </a:r>
            <a:r>
              <a:rPr lang="en-US" sz="4000" dirty="0" smtClean="0"/>
              <a:t>Mariner.’</a:t>
            </a:r>
            <a:endParaRPr lang="en-GB" sz="4000" dirty="0"/>
          </a:p>
          <a:p>
            <a:pPr marL="0" indent="0">
              <a:buNone/>
            </a:pPr>
            <a:r>
              <a:rPr lang="en-US" sz="4000" dirty="0" smtClean="0"/>
              <a:t>D) Three </a:t>
            </a:r>
            <a:r>
              <a:rPr lang="en-US" sz="4000" dirty="0"/>
              <a:t>of Mary’s four children died in childbirth.</a:t>
            </a:r>
            <a:endParaRPr lang="en-GB" sz="4000" dirty="0"/>
          </a:p>
          <a:p>
            <a:pPr marL="0" indent="0">
              <a:buNone/>
            </a:pPr>
            <a:r>
              <a:rPr lang="en-US" sz="4000" dirty="0" smtClean="0"/>
              <a:t>E) Mary </a:t>
            </a:r>
            <a:r>
              <a:rPr lang="en-US" sz="4000" dirty="0"/>
              <a:t>Shelley published her novel ‘Frankenstein.’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566829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995348"/>
              </p:ext>
            </p:extLst>
          </p:nvPr>
        </p:nvGraphicFramePr>
        <p:xfrm>
          <a:off x="-1" y="0"/>
          <a:ext cx="4709811" cy="68579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6854"/>
                <a:gridCol w="943084"/>
                <a:gridCol w="116840"/>
                <a:gridCol w="3023033"/>
              </a:tblGrid>
              <a:tr h="277402">
                <a:tc gridSpan="4"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A. Mary Shelley’s Frankenstein: Context</a:t>
                      </a:r>
                      <a:endParaRPr lang="en-US" sz="12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1665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John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Milton writes ‘Paradise Lost’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1793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Th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e Enlightenment creates the French terror and guillotine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1797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Coleridge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writes The Rime of the Ancient Mariner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1797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Mary Wollstonecraft dies after giving birth to her daughter Mary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1816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Shelley’s wife Harriet commits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suicide after Percy eloped with Mary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1816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Byron writes his poem, ‘Prometheus’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1815</a:t>
                      </a:r>
                      <a:r>
                        <a:rPr lang="en-GB" sz="1100" dirty="0" smtClean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Three of Mary’s four children die in childbirth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1816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Mary writes a diary entry about her dream on the death of her child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1816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Byron,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Percy and Mary Shelley tell ghost stories in Geneva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1818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Mary Shelley publishes her novel  Frankenstein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7402">
                <a:tc gridSpan="4"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B. Characters</a:t>
                      </a:r>
                      <a:endParaRPr lang="en-U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1. Robert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Walton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Explorer seeking the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North Pole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2. Victor Frankenstein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Scientist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who creates a living creature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3. The Creature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Ostracised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as monstrous, he murders Victor’s family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4. Elizabeth Lavenza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marries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Frankenstein, is killed on her wedding night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5. Justine Moritz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convicted of murder of Victor’s brother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6. Henry Clerval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Family friend killed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by the creature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7402">
                <a:tc gridSpan="4"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C. Themes</a:t>
                      </a:r>
                      <a:endParaRPr lang="en-US" sz="12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1. Hubris and Nemesis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recreating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life has terrible consequences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2. Romantic and Gothic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terror and imagination, natural and unnatural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3. Prejudice and Revenge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alienation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and </a:t>
                      </a:r>
                      <a:r>
                        <a:rPr lang="en-US" sz="1100" dirty="0" smtClean="0">
                          <a:latin typeface="Calibri"/>
                          <a:cs typeface="Calibri"/>
                        </a:rPr>
                        <a:t>murder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4. Innocence and Loss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Justine, William, Henry, Elizabeth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and </a:t>
                      </a:r>
                      <a:r>
                        <a:rPr lang="en-US" sz="1100" dirty="0" smtClean="0">
                          <a:latin typeface="Calibri"/>
                          <a:cs typeface="Calibri"/>
                        </a:rPr>
                        <a:t>Alfonse die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5. Science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and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Creation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nurture and nature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6. Death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and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Birth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Victor’s mother’s death leads to a creature’s birth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7. Society and Isolation 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Enlightenment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reason and exclusion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411760"/>
              </p:ext>
            </p:extLst>
          </p:nvPr>
        </p:nvGraphicFramePr>
        <p:xfrm>
          <a:off x="4709810" y="1"/>
          <a:ext cx="4462831" cy="6918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6149"/>
                <a:gridCol w="557833"/>
                <a:gridCol w="3128849"/>
              </a:tblGrid>
              <a:tr h="239788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D. Plot</a:t>
                      </a:r>
                      <a:endParaRPr lang="en-US" sz="11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1. Letters 1-4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/>
                          <a:cs typeface="Calibri"/>
                        </a:rPr>
                        <a:t>Captain Robert</a:t>
                      </a:r>
                      <a:r>
                        <a:rPr lang="en-US" sz="1000" baseline="0" dirty="0" smtClean="0">
                          <a:latin typeface="Calibri"/>
                          <a:cs typeface="Calibri"/>
                        </a:rPr>
                        <a:t> Walton sailing to the North Pole, writes letters to his sister telling of his dangerous mission and finding Frankenstein. 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2. Chapters 1-3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The</a:t>
                      </a:r>
                      <a:r>
                        <a:rPr lang="en-GB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Frankensteins adopt Elizabeth; Henry Clerval is a family friend; Victor studies at Ingolstadt.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3. Chapters 4-6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Victor studies and animates</a:t>
                      </a:r>
                      <a:r>
                        <a:rPr lang="en-GB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matter; he brings a creature to life; Elizabeth entreats Victor to return.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4. Chapters 7-9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Victor’s father writes that Victor’s brother William has been murdered; Justine is hanged for murder; Victor goes to the Alps.  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5. Chapters 10-12 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Victor meets the creature in the Alps; the creature tells his story, and how he came to learn language.</a:t>
                      </a:r>
                      <a:r>
                        <a:rPr lang="en-GB" sz="1000" dirty="0" smtClean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6. Chapters 13-15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The creature tells of learning reading, history and literature; he meets the old man in the cottage, but the others beat him away.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7. Chapters 16-18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The creature tells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of murdering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Victor’s brother, and framing Justine; he demands Victor create him a female; Victor concedes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.</a:t>
                      </a:r>
                      <a:endParaRPr lang="en-GB" sz="1000" kern="12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8. Chapters 19-22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Victor in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Scotland creates another creature; in terror he destroys it; the creature threatens his wedding night; he finds Clerval dead.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9. Chapters 22-24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/>
                          <a:cs typeface="Calibri"/>
                        </a:rPr>
                        <a:t>Victor </a:t>
                      </a:r>
                      <a:r>
                        <a:rPr lang="en-US" sz="1000" baseline="0" dirty="0" smtClean="0">
                          <a:latin typeface="Calibri"/>
                          <a:cs typeface="Calibri"/>
                        </a:rPr>
                        <a:t>marries Elizabeth; the creature finds and kills her; Victor pursues the creature to the North Pole.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10. Letters 5-9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Walton writes of Frankenstein’s death, his encounter with the creature, who tells of his immense suffering, then leaves to die. 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788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E. Literary Devices</a:t>
                      </a:r>
                      <a:endParaRPr lang="en-US" sz="11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1. Perspective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shifting viewpoint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2. Allusions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references to other literature</a:t>
                      </a:r>
                      <a:r>
                        <a:rPr lang="en-GB" sz="1000" dirty="0" smtClean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3. Prolepsis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foreboding, foreshadowing,</a:t>
                      </a:r>
                      <a:r>
                        <a:rPr lang="en-GB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prefiguring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4. Epithets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characteristic words used for a character 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5. Symbolism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light, fire, ice</a:t>
                      </a:r>
                      <a:r>
                        <a:rPr lang="en-GB" sz="1000" dirty="0" smtClean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6. Pathetic Fallacy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the weather represents the characters’ mindsets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7. Gothicism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horror, terror, obsession and evil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8. Romanticism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imagination, nature and the mind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9. Epistolary Novel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letters posted between characters</a:t>
                      </a:r>
                      <a:endParaRPr lang="en-GB" sz="1000" kern="12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10. Epiplexis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multiple</a:t>
                      </a:r>
                      <a:r>
                        <a:rPr lang="en-GB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rhetorical questions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7653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713"/>
            <a:ext cx="8229600" cy="663628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000" dirty="0" smtClean="0"/>
              <a:t>‘</a:t>
            </a:r>
            <a:r>
              <a:rPr lang="en-US" sz="4000" dirty="0"/>
              <a:t>My Fate is nearly fulfilled.’ What theme does Shelley allude to here, and what language technique does she use</a:t>
            </a:r>
            <a:r>
              <a:rPr lang="en-US" sz="4000" dirty="0" smtClean="0"/>
              <a:t>?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US" sz="4000" dirty="0" smtClean="0"/>
              <a:t>A) Mary </a:t>
            </a:r>
            <a:r>
              <a:rPr lang="en-US" sz="4000" dirty="0"/>
              <a:t>Shelley alludes to the theme of fate, and uses </a:t>
            </a:r>
            <a:r>
              <a:rPr lang="en-US" sz="4000" dirty="0" err="1"/>
              <a:t>epiplexis</a:t>
            </a:r>
            <a:r>
              <a:rPr lang="en-US" sz="4000" dirty="0"/>
              <a:t>.</a:t>
            </a:r>
            <a:endParaRPr lang="en-GB" sz="4000" dirty="0"/>
          </a:p>
          <a:p>
            <a:pPr marL="0" indent="0">
              <a:buNone/>
            </a:pPr>
            <a:r>
              <a:rPr lang="en-US" sz="4000" dirty="0" smtClean="0"/>
              <a:t>B) Mary </a:t>
            </a:r>
            <a:r>
              <a:rPr lang="en-US" sz="4000" dirty="0"/>
              <a:t>Shelley alludes to the theme of transience, and uses Gothicism.</a:t>
            </a:r>
            <a:endParaRPr lang="en-GB" sz="4000" dirty="0"/>
          </a:p>
          <a:p>
            <a:pPr marL="0" indent="0">
              <a:buNone/>
            </a:pPr>
            <a:r>
              <a:rPr lang="en-US" sz="4000" dirty="0" smtClean="0"/>
              <a:t>C) Mary </a:t>
            </a:r>
            <a:r>
              <a:rPr lang="en-US" sz="4000" dirty="0"/>
              <a:t>Shelley alludes to the theme of despair, and uses allusion</a:t>
            </a:r>
            <a:r>
              <a:rPr lang="en-US" sz="4000" dirty="0" smtClean="0"/>
              <a:t>.</a:t>
            </a:r>
          </a:p>
          <a:p>
            <a:pPr marL="0" indent="0">
              <a:buNone/>
            </a:pPr>
            <a:r>
              <a:rPr lang="en-US" sz="4000" dirty="0" smtClean="0"/>
              <a:t>D) Mary </a:t>
            </a:r>
            <a:r>
              <a:rPr lang="en-US" sz="4000" dirty="0"/>
              <a:t>Shelley alludes to the theme of destiny, and uses alliteration.</a:t>
            </a:r>
            <a:endParaRPr lang="en-GB" sz="4000" dirty="0"/>
          </a:p>
          <a:p>
            <a:pPr marL="0" indent="0">
              <a:buNone/>
            </a:pPr>
            <a:r>
              <a:rPr lang="en-US" sz="4000" dirty="0" smtClean="0"/>
              <a:t>E) Mary </a:t>
            </a:r>
            <a:r>
              <a:rPr lang="en-US" sz="4000" dirty="0"/>
              <a:t>Shelley alludes to the theme of the inescapable, epithets.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111613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558"/>
            <a:ext cx="8229600" cy="665644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‘</a:t>
            </a:r>
            <a:r>
              <a:rPr lang="en-US" dirty="0"/>
              <a:t>The world was to me a secret which I desired to divine.’ What does this quotation reveal about Frankenstein’s character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US" dirty="0" smtClean="0"/>
              <a:t>A) This </a:t>
            </a:r>
            <a:r>
              <a:rPr lang="en-US" dirty="0"/>
              <a:t>quotation reveals that Frankenstein is curious and obsessed with discovery even beyond human limits.</a:t>
            </a:r>
            <a:endParaRPr lang="en-GB" dirty="0"/>
          </a:p>
          <a:p>
            <a:pPr marL="0" indent="0">
              <a:buNone/>
            </a:pPr>
            <a:r>
              <a:rPr lang="en-US" dirty="0" smtClean="0"/>
              <a:t>B) This </a:t>
            </a:r>
            <a:r>
              <a:rPr lang="en-US" dirty="0"/>
              <a:t>quotation reveals that Frankenstein is interested in science above all else.</a:t>
            </a:r>
            <a:endParaRPr lang="en-GB" dirty="0"/>
          </a:p>
          <a:p>
            <a:pPr marL="0" indent="0">
              <a:buNone/>
            </a:pPr>
            <a:r>
              <a:rPr lang="en-US" dirty="0" smtClean="0"/>
              <a:t>C) This </a:t>
            </a:r>
            <a:r>
              <a:rPr lang="en-US" dirty="0"/>
              <a:t>quotation reveals that Frankenstein wishes to be as powerful as the divine God.</a:t>
            </a:r>
            <a:endParaRPr lang="en-GB" dirty="0"/>
          </a:p>
          <a:p>
            <a:pPr marL="0" indent="0">
              <a:buNone/>
            </a:pPr>
            <a:r>
              <a:rPr lang="en-US" dirty="0" smtClean="0"/>
              <a:t>D) This </a:t>
            </a:r>
            <a:r>
              <a:rPr lang="en-US" dirty="0"/>
              <a:t>quotation reveals that Frankenstein seeks revenge on his university professors.</a:t>
            </a:r>
            <a:endParaRPr lang="en-GB" dirty="0"/>
          </a:p>
          <a:p>
            <a:pPr marL="0" indent="0">
              <a:buNone/>
            </a:pPr>
            <a:r>
              <a:rPr lang="en-US" dirty="0" smtClean="0"/>
              <a:t>E) This </a:t>
            </a:r>
            <a:r>
              <a:rPr lang="en-US" dirty="0"/>
              <a:t>quotation reveals that Frankenstein is isolated from human society.</a:t>
            </a: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066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000" b="1" dirty="0">
                <a:solidFill>
                  <a:schemeClr val="bg1"/>
                </a:solidFill>
              </a:rPr>
              <a:t>How can we build memory in English in a classroom?</a:t>
            </a:r>
          </a:p>
        </p:txBody>
      </p:sp>
    </p:spTree>
    <p:extLst>
      <p:ext uri="{BB962C8B-B14F-4D97-AF65-F5344CB8AC3E}">
        <p14:creationId xmlns:p14="http://schemas.microsoft.com/office/powerpoint/2010/main" val="1519676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9500" dirty="0"/>
              <a:t>H</a:t>
            </a:r>
            <a:r>
              <a:rPr lang="en-GB" sz="9500" dirty="0" smtClean="0"/>
              <a:t>idden </a:t>
            </a:r>
            <a:r>
              <a:rPr lang="en-GB" sz="9500" dirty="0"/>
              <a:t>bodies of knowledge </a:t>
            </a:r>
            <a:endParaRPr lang="en-US" sz="9500" dirty="0"/>
          </a:p>
        </p:txBody>
      </p:sp>
    </p:spTree>
    <p:extLst>
      <p:ext uri="{BB962C8B-B14F-4D97-AF65-F5344CB8AC3E}">
        <p14:creationId xmlns:p14="http://schemas.microsoft.com/office/powerpoint/2010/main" val="136467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3315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0000" dirty="0" smtClean="0"/>
              <a:t>Sequence </a:t>
            </a:r>
            <a:endParaRPr lang="en-US" sz="10000" dirty="0"/>
          </a:p>
        </p:txBody>
      </p:sp>
    </p:spTree>
    <p:extLst>
      <p:ext uri="{BB962C8B-B14F-4D97-AF65-F5344CB8AC3E}">
        <p14:creationId xmlns:p14="http://schemas.microsoft.com/office/powerpoint/2010/main" val="4075915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856516"/>
              </p:ext>
            </p:extLst>
          </p:nvPr>
        </p:nvGraphicFramePr>
        <p:xfrm>
          <a:off x="-1" y="0"/>
          <a:ext cx="4709811" cy="68579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6854"/>
                <a:gridCol w="943084"/>
                <a:gridCol w="116840"/>
                <a:gridCol w="3023033"/>
              </a:tblGrid>
              <a:tr h="277402">
                <a:tc gridSpan="4"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A. Mary Shelley’s Frankenstein: Context</a:t>
                      </a:r>
                      <a:endParaRPr lang="en-US" sz="12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1665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John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Milton writes ‘Paradise Lost’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1793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Th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e Enlightenment creates the French terror and guillotine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1797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Coleridge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writes The Rime of the Ancient Mariner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1797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Mary Wollstonecraft dies after giving birth to her daughter Mary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1816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Shelley’s wife Harriet commits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suicide after Percy eloped with Mary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1816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Byron writes his poem, ‘Prometheus’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1815</a:t>
                      </a:r>
                      <a:r>
                        <a:rPr lang="en-GB" sz="1100" dirty="0" smtClean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Three of Mary’s four children die in childbirth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1816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Mary writes a diary entry about her dream on the death of her child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1816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Byron,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Percy and Mary Shelley tell ghost stories in Geneva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1818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Mary Shelley publishes her novel  Frankenstein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7402">
                <a:tc gridSpan="4"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B. Characters</a:t>
                      </a:r>
                      <a:endParaRPr lang="en-US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1. Robert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Walton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Explorer seeking the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North Pole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2. Victor Frankenstein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Scientist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who creates a living creature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3. The Creature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Ostracised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as monstrous, he murders Victor’s family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4. Elizabeth Lavenza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marries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Frankenstein, is killed on her wedding night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5. Justine Moritz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convicted of murder of Victor’s brother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6. Henry Clerval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Family friend killed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by the creature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7402">
                <a:tc gridSpan="4"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C. Themes</a:t>
                      </a:r>
                      <a:endParaRPr lang="en-US" sz="12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1. Hubris and Nemesis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recreating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life has terrible consequences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2. Romantic and Gothic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terror and imagination, natural and unnatural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3. Prejudice and Revenge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alienation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and </a:t>
                      </a:r>
                      <a:r>
                        <a:rPr lang="en-US" sz="1100" dirty="0" smtClean="0">
                          <a:latin typeface="Calibri"/>
                          <a:cs typeface="Calibri"/>
                        </a:rPr>
                        <a:t>murder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4. Innocence and Loss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Justine, William, Henry, Elizabeth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and </a:t>
                      </a:r>
                      <a:r>
                        <a:rPr lang="en-US" sz="1100" dirty="0" smtClean="0">
                          <a:latin typeface="Calibri"/>
                          <a:cs typeface="Calibri"/>
                        </a:rPr>
                        <a:t>Alfonse die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5. Science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and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Creation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nurture and nature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6. Death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and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Birth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Victor’s mother’s death leads to a creature’s birth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991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7. Society and Isolation </a:t>
                      </a:r>
                      <a:endParaRPr lang="en-US" sz="11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Calibri"/>
                          <a:cs typeface="Calibri"/>
                        </a:rPr>
                        <a:t>Enlightenment</a:t>
                      </a:r>
                      <a:r>
                        <a:rPr lang="en-US" sz="1100" baseline="0" dirty="0" smtClean="0">
                          <a:latin typeface="Calibri"/>
                          <a:cs typeface="Calibri"/>
                        </a:rPr>
                        <a:t> reason and exclusion</a:t>
                      </a:r>
                      <a:endParaRPr lang="en-US" sz="11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133476"/>
              </p:ext>
            </p:extLst>
          </p:nvPr>
        </p:nvGraphicFramePr>
        <p:xfrm>
          <a:off x="4709810" y="1"/>
          <a:ext cx="4462831" cy="6918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6149"/>
                <a:gridCol w="557833"/>
                <a:gridCol w="3128849"/>
              </a:tblGrid>
              <a:tr h="239788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D. Plot</a:t>
                      </a:r>
                      <a:endParaRPr lang="en-US" sz="11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1. Letters 1-4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/>
                          <a:cs typeface="Calibri"/>
                        </a:rPr>
                        <a:t>Captain Robert</a:t>
                      </a:r>
                      <a:r>
                        <a:rPr lang="en-US" sz="1000" baseline="0" dirty="0" smtClean="0">
                          <a:latin typeface="Calibri"/>
                          <a:cs typeface="Calibri"/>
                        </a:rPr>
                        <a:t> Walton sailing to the North Pole, writes letters to his sister telling of his dangerous mission and finding Frankenstein. 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2. Chapters 1-3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The</a:t>
                      </a:r>
                      <a:r>
                        <a:rPr lang="en-GB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Frankensteins adopt Elizabeth; Henry Clerval is a family friend; Victor studies at Ingolstadt.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3. Chapters 4-6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Victor studies and animates</a:t>
                      </a:r>
                      <a:r>
                        <a:rPr lang="en-GB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matter; he brings a creature to life; Elizabeth entreats Victor to return.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4. Chapters 7-9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Victor’s father writes that Victor’s brother William has been murdered; Justine is hanged for murder; Victor goes to the Alps.  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5. Chapters 10-12 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Victor meets the creature in the Alps; the creature tells his story, and how he came to learn language.</a:t>
                      </a:r>
                      <a:r>
                        <a:rPr lang="en-GB" sz="1000" dirty="0" smtClean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6. Chapters 13-15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The creature tells of learning reading, history and literature; he meets the old man in the cottage, but the others beat him away.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7. Chapters 16-18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The creature tells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of murdering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Victor’s brother, and framing Justine; he demands Victor create him a female; Victor concedes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.</a:t>
                      </a:r>
                      <a:endParaRPr lang="en-GB" sz="1000" kern="12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8. Chapters 19-22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Victor in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Scotland creates another creature; in terror he destroys it; the creature threatens his wedding night; he finds Clerval dead.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9. Chapters 22-24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/>
                          <a:cs typeface="Calibri"/>
                        </a:rPr>
                        <a:t>Victor </a:t>
                      </a:r>
                      <a:r>
                        <a:rPr lang="en-US" sz="1000" baseline="0" dirty="0" smtClean="0">
                          <a:latin typeface="Calibri"/>
                          <a:cs typeface="Calibri"/>
                        </a:rPr>
                        <a:t>marries Elizabeth; the creature finds and kills her; Victor pursues the creature to the North Pole.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3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10. Letters 5-9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Walton writes of Frankenstein’s death, his encounter with the creature, who tells of his immense suffering, then leaves to die. 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788">
                <a:tc gridSpan="3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E. Literary Devices</a:t>
                      </a:r>
                      <a:endParaRPr lang="en-US" sz="11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1. Perspective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shifting viewpoint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2. Allusions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references to other literature</a:t>
                      </a:r>
                      <a:r>
                        <a:rPr lang="en-GB" sz="1000" dirty="0" smtClean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3. Prolepsis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foreboding, foreshadowing,</a:t>
                      </a:r>
                      <a:r>
                        <a:rPr lang="en-GB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prefiguring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4. Epithets 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characteristic words used for a character 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5. Symbolism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light, fire, ice</a:t>
                      </a:r>
                      <a:r>
                        <a:rPr lang="en-GB" sz="1000" dirty="0" smtClean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6. Pathetic Fallacy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the weather represents the characters’ mindsets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7. Gothicism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horror, terror, obsession and evil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8. Romanticism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imagination, nature and the mind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9. Epistolary Novel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letters posted between characters</a:t>
                      </a:r>
                      <a:endParaRPr lang="en-GB" sz="1000" kern="12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82">
                <a:tc gridSpan="2"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/>
                          <a:cs typeface="Calibri"/>
                        </a:rPr>
                        <a:t>10. Epiplexis</a:t>
                      </a:r>
                      <a:endParaRPr lang="en-US" sz="1000" b="1" dirty="0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multiple</a:t>
                      </a:r>
                      <a:r>
                        <a:rPr lang="en-GB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en-GB" sz="10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rhetorical questions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981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 smtClean="0"/>
              <a:t>‘People </a:t>
            </a:r>
            <a:r>
              <a:rPr lang="en-GB" sz="4000" dirty="0"/>
              <a:t>can keep only so much information in mind at </a:t>
            </a:r>
            <a:r>
              <a:rPr lang="en-GB" sz="4000" dirty="0" smtClean="0"/>
              <a:t>once.</a:t>
            </a:r>
            <a:r>
              <a:rPr lang="en-GB" sz="4000" dirty="0"/>
              <a:t>’ 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8811" y="3708661"/>
            <a:ext cx="2085189" cy="314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6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6461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500" dirty="0" smtClean="0"/>
              <a:t>‘Familiarity illusion’</a:t>
            </a:r>
          </a:p>
          <a:p>
            <a:pPr marL="0" indent="0" algn="ctr">
              <a:buNone/>
            </a:pPr>
            <a:endParaRPr lang="en-GB" sz="4500" dirty="0"/>
          </a:p>
          <a:p>
            <a:pPr marL="0" indent="0" algn="ctr">
              <a:buNone/>
            </a:pPr>
            <a:r>
              <a:rPr lang="en-GB" sz="4500" dirty="0" smtClean="0"/>
              <a:t>‘Varied practice’</a:t>
            </a:r>
          </a:p>
          <a:p>
            <a:pPr marL="0" indent="0" algn="ctr">
              <a:buNone/>
            </a:pPr>
            <a:endParaRPr lang="en-GB" sz="4500" dirty="0"/>
          </a:p>
          <a:p>
            <a:pPr marL="0" indent="0" algn="ctr">
              <a:buNone/>
            </a:pPr>
            <a:r>
              <a:rPr lang="en-GB" sz="4500" dirty="0" smtClean="0"/>
              <a:t>‘Interleaving’</a:t>
            </a:r>
            <a:endParaRPr lang="en-US" sz="4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072" r="6075"/>
          <a:stretch/>
        </p:blipFill>
        <p:spPr>
          <a:xfrm>
            <a:off x="6745242" y="3136900"/>
            <a:ext cx="2398758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99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0932" b="10932"/>
          <a:stretch>
            <a:fillRect/>
          </a:stretch>
        </p:blipFill>
        <p:spPr>
          <a:xfrm>
            <a:off x="156564" y="852714"/>
            <a:ext cx="8830006" cy="4856163"/>
          </a:xfrm>
        </p:spPr>
      </p:pic>
    </p:spTree>
    <p:extLst>
      <p:ext uri="{BB962C8B-B14F-4D97-AF65-F5344CB8AC3E}">
        <p14:creationId xmlns:p14="http://schemas.microsoft.com/office/powerpoint/2010/main" val="1438377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2138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500" dirty="0" smtClean="0"/>
              <a:t>@</a:t>
            </a:r>
            <a:r>
              <a:rPr lang="en-US" sz="3500" dirty="0" err="1" smtClean="0"/>
              <a:t>LizzieStrang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1671"/>
          </a:xfrm>
        </p:spPr>
        <p:txBody>
          <a:bodyPr>
            <a:normAutofit/>
          </a:bodyPr>
          <a:lstStyle/>
          <a:p>
            <a:pPr lvl="0"/>
            <a:r>
              <a:rPr lang="en-GB" dirty="0"/>
              <a:t>Do all teachers have a firm understanding on key concepts/knowledge to be mastered in the SOW?</a:t>
            </a:r>
          </a:p>
          <a:p>
            <a:pPr lvl="0"/>
            <a:r>
              <a:rPr lang="en-GB" dirty="0"/>
              <a:t>Could you make more use of systematic low stakes quizzes across the unit</a:t>
            </a:r>
            <a:r>
              <a:rPr lang="en-GB" dirty="0" smtClean="0"/>
              <a:t>?</a:t>
            </a:r>
            <a:endParaRPr lang="en-GB" dirty="0"/>
          </a:p>
          <a:p>
            <a:pPr lvl="0"/>
            <a:r>
              <a:rPr lang="en-GB" dirty="0"/>
              <a:t>Do you revisit this unit at different points in the year? </a:t>
            </a:r>
          </a:p>
          <a:p>
            <a:pPr lvl="0"/>
            <a:r>
              <a:rPr lang="en-GB" dirty="0"/>
              <a:t>Could you interleave this unit with any other topics taught?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474" y="99316"/>
            <a:ext cx="1043684" cy="104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173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1403"/>
            <a:ext cx="8229600" cy="5769940"/>
          </a:xfrm>
        </p:spPr>
        <p:txBody>
          <a:bodyPr>
            <a:noAutofit/>
          </a:bodyPr>
          <a:lstStyle/>
          <a:p>
            <a:r>
              <a:rPr lang="en-GB" sz="3500" dirty="0" smtClean="0">
                <a:solidFill>
                  <a:schemeClr val="bg1"/>
                </a:solidFill>
              </a:rPr>
              <a:t>Why </a:t>
            </a:r>
            <a:r>
              <a:rPr lang="en-GB" sz="3500" dirty="0">
                <a:solidFill>
                  <a:schemeClr val="bg1"/>
                </a:solidFill>
              </a:rPr>
              <a:t>is memory important in English</a:t>
            </a:r>
            <a:r>
              <a:rPr lang="en-GB" sz="3500" dirty="0" smtClean="0">
                <a:solidFill>
                  <a:schemeClr val="bg1"/>
                </a:solidFill>
              </a:rPr>
              <a:t>?</a:t>
            </a:r>
          </a:p>
          <a:p>
            <a:endParaRPr lang="en-GB" sz="3500" dirty="0">
              <a:solidFill>
                <a:schemeClr val="bg1"/>
              </a:solidFill>
            </a:endParaRPr>
          </a:p>
          <a:p>
            <a:r>
              <a:rPr lang="en-GB" sz="3500" dirty="0" smtClean="0">
                <a:solidFill>
                  <a:schemeClr val="bg1"/>
                </a:solidFill>
              </a:rPr>
              <a:t>What </a:t>
            </a:r>
            <a:r>
              <a:rPr lang="en-GB" sz="3500" dirty="0">
                <a:solidFill>
                  <a:schemeClr val="bg1"/>
                </a:solidFill>
              </a:rPr>
              <a:t>is memory, and how does it work</a:t>
            </a:r>
            <a:r>
              <a:rPr lang="en-GB" sz="3500" dirty="0" smtClean="0">
                <a:solidFill>
                  <a:schemeClr val="bg1"/>
                </a:solidFill>
              </a:rPr>
              <a:t>?</a:t>
            </a:r>
          </a:p>
          <a:p>
            <a:endParaRPr lang="en-GB" sz="3500" dirty="0">
              <a:solidFill>
                <a:schemeClr val="bg1"/>
              </a:solidFill>
            </a:endParaRPr>
          </a:p>
          <a:p>
            <a:r>
              <a:rPr lang="en-GB" sz="3500" dirty="0" smtClean="0">
                <a:solidFill>
                  <a:schemeClr val="bg1"/>
                </a:solidFill>
              </a:rPr>
              <a:t>How </a:t>
            </a:r>
            <a:r>
              <a:rPr lang="en-GB" sz="3500" dirty="0">
                <a:solidFill>
                  <a:schemeClr val="bg1"/>
                </a:solidFill>
              </a:rPr>
              <a:t>can we build memory in English in a </a:t>
            </a:r>
            <a:r>
              <a:rPr lang="en-GB" sz="3500" dirty="0" smtClean="0">
                <a:solidFill>
                  <a:schemeClr val="bg1"/>
                </a:solidFill>
              </a:rPr>
              <a:t>classroom?</a:t>
            </a:r>
          </a:p>
          <a:p>
            <a:endParaRPr lang="en-GB" sz="3500" dirty="0" smtClean="0">
              <a:solidFill>
                <a:schemeClr val="bg1"/>
              </a:solidFill>
            </a:endParaRPr>
          </a:p>
          <a:p>
            <a:r>
              <a:rPr lang="en-GB" sz="3500" dirty="0" smtClean="0">
                <a:solidFill>
                  <a:schemeClr val="bg1"/>
                </a:solidFill>
              </a:rPr>
              <a:t>How </a:t>
            </a:r>
            <a:r>
              <a:rPr lang="en-GB" sz="3500" dirty="0">
                <a:solidFill>
                  <a:schemeClr val="bg1"/>
                </a:solidFill>
              </a:rPr>
              <a:t>can we build memory in English as a whole school? </a:t>
            </a:r>
            <a:endParaRPr lang="en-US" sz="35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210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2143"/>
            <a:ext cx="8229600" cy="65858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1</a:t>
            </a:r>
            <a:r>
              <a:rPr lang="en-US" sz="2800" b="1" dirty="0" smtClean="0"/>
              <a:t>. </a:t>
            </a:r>
            <a:r>
              <a:rPr lang="en-US" sz="2800" b="1" dirty="0"/>
              <a:t>What is knowledge comparable to and why?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US" sz="2800" dirty="0"/>
              <a:t>a) We can compare knowledge to facts, because it means knowing only the facts and not their meaning.</a:t>
            </a:r>
            <a:endParaRPr lang="en-GB" sz="2800" dirty="0"/>
          </a:p>
          <a:p>
            <a:pPr marL="0" indent="0">
              <a:buNone/>
            </a:pPr>
            <a:r>
              <a:rPr lang="en-US" sz="2800" dirty="0"/>
              <a:t>b) We can compare knowledge to riding a bike, because you never forget it.</a:t>
            </a:r>
            <a:endParaRPr lang="en-GB" sz="2800" dirty="0"/>
          </a:p>
          <a:p>
            <a:pPr marL="0" indent="0">
              <a:buNone/>
            </a:pPr>
            <a:r>
              <a:rPr lang="en-US" sz="2800" dirty="0"/>
              <a:t>c) We can compare knowledge to oxygen, because it is vital but we only notice it when it is not there.</a:t>
            </a:r>
            <a:endParaRPr lang="en-GB" sz="2800" dirty="0"/>
          </a:p>
          <a:p>
            <a:pPr marL="0" indent="0">
              <a:buNone/>
            </a:pPr>
            <a:r>
              <a:rPr lang="en-US" sz="2800" dirty="0"/>
              <a:t>d) We can compare knowledge to a kite, because knowledge alone allows you to soar.</a:t>
            </a:r>
            <a:endParaRPr lang="en-GB" sz="2800" dirty="0"/>
          </a:p>
          <a:p>
            <a:pPr marL="0" indent="0">
              <a:buNone/>
            </a:pPr>
            <a:r>
              <a:rPr lang="en-US" sz="2800" dirty="0"/>
              <a:t>e) We can compare knowledge to a fingerprint, because each piece of knowledge is unique.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308140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196"/>
            <a:ext cx="8229600" cy="58515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/>
              <a:t>2</a:t>
            </a:r>
            <a:r>
              <a:rPr lang="en-US" sz="2800" b="1" dirty="0" smtClean="0"/>
              <a:t>. </a:t>
            </a:r>
            <a:r>
              <a:rPr lang="en-US" sz="2800" b="1" dirty="0"/>
              <a:t>How many items can we hold in our working memory?</a:t>
            </a:r>
            <a:endParaRPr lang="en-GB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a</a:t>
            </a:r>
            <a:r>
              <a:rPr lang="en-US" sz="2800" dirty="0"/>
              <a:t>) We can hold 1-2 items in our working memory.</a:t>
            </a:r>
            <a:endParaRPr lang="en-GB" sz="2800" dirty="0"/>
          </a:p>
          <a:p>
            <a:pPr marL="0" indent="0">
              <a:buNone/>
            </a:pPr>
            <a:r>
              <a:rPr lang="en-US" sz="2800" dirty="0"/>
              <a:t>b) We can hold 3-4 items in our working memory.</a:t>
            </a:r>
            <a:endParaRPr lang="en-GB" sz="2800" dirty="0"/>
          </a:p>
          <a:p>
            <a:pPr marL="0" indent="0">
              <a:buNone/>
            </a:pPr>
            <a:r>
              <a:rPr lang="en-US" sz="2800" dirty="0"/>
              <a:t>c) We can hold 5-6 items in our working memory.</a:t>
            </a:r>
            <a:endParaRPr lang="en-GB" sz="2800" dirty="0"/>
          </a:p>
          <a:p>
            <a:pPr marL="0" indent="0">
              <a:buNone/>
            </a:pPr>
            <a:r>
              <a:rPr lang="en-US" sz="2800" dirty="0"/>
              <a:t>d) We can hold 7-8 items in our working memory.</a:t>
            </a:r>
            <a:endParaRPr lang="en-GB" sz="2800" dirty="0"/>
          </a:p>
          <a:p>
            <a:pPr marL="0" indent="0">
              <a:buNone/>
            </a:pPr>
            <a:r>
              <a:rPr lang="en-US" sz="2800" dirty="0"/>
              <a:t>e) We can hold limitless items in our working memory.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04420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914" y="106764"/>
            <a:ext cx="8977086" cy="67512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/>
              <a:t>3. What </a:t>
            </a:r>
            <a:r>
              <a:rPr lang="en-US" sz="2800" b="1" dirty="0"/>
              <a:t>is the greatest benefit of teaching students isolated facts?</a:t>
            </a:r>
            <a:endParaRPr lang="en-GB" sz="2800" dirty="0"/>
          </a:p>
          <a:p>
            <a:pPr marL="0" indent="0">
              <a:buNone/>
            </a:pPr>
            <a:r>
              <a:rPr lang="en-US" sz="2800" dirty="0"/>
              <a:t> </a:t>
            </a:r>
            <a:endParaRPr lang="en-GB" sz="2800" dirty="0"/>
          </a:p>
          <a:p>
            <a:pPr marL="0" indent="0">
              <a:buNone/>
            </a:pPr>
            <a:r>
              <a:rPr lang="en-US" sz="2800" dirty="0" smtClean="0"/>
              <a:t>a) Teaching </a:t>
            </a:r>
            <a:r>
              <a:rPr lang="en-US" sz="2800" dirty="0"/>
              <a:t>students isolated facts ensures students only have to learn a small number of ideas.</a:t>
            </a:r>
            <a:endParaRPr lang="en-GB" sz="2800" dirty="0"/>
          </a:p>
          <a:p>
            <a:pPr marL="0" indent="0">
              <a:buNone/>
            </a:pPr>
            <a:r>
              <a:rPr lang="en-US" sz="2800" dirty="0" smtClean="0"/>
              <a:t>b) </a:t>
            </a:r>
            <a:r>
              <a:rPr lang="en-US" sz="2800" dirty="0"/>
              <a:t>Teaching students isolated facts means students will focus on only those facts and will not be distracted by any other concepts or ideas.</a:t>
            </a:r>
            <a:endParaRPr lang="en-GB" sz="2800" dirty="0"/>
          </a:p>
          <a:p>
            <a:pPr marL="0" indent="0">
              <a:buNone/>
            </a:pPr>
            <a:r>
              <a:rPr lang="en-US" sz="2800" dirty="0"/>
              <a:t>c</a:t>
            </a:r>
            <a:r>
              <a:rPr lang="en-US" sz="2800" dirty="0" smtClean="0"/>
              <a:t>) </a:t>
            </a:r>
            <a:r>
              <a:rPr lang="en-US" sz="2800" dirty="0"/>
              <a:t>Teaching students isolated facts means that they will be better prepared for the C21 society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r>
              <a:rPr lang="en-US" sz="2800" dirty="0" smtClean="0"/>
              <a:t>d) </a:t>
            </a:r>
            <a:r>
              <a:rPr lang="en-US" sz="2800" dirty="0"/>
              <a:t>Teaching students isolated facts enables them to link knowledge together in a network of understanding.</a:t>
            </a:r>
            <a:endParaRPr lang="en-GB" sz="2800" dirty="0"/>
          </a:p>
          <a:p>
            <a:pPr marL="0" indent="0">
              <a:buNone/>
            </a:pPr>
            <a:r>
              <a:rPr lang="en-US" sz="2800" dirty="0" smtClean="0"/>
              <a:t>e</a:t>
            </a:r>
            <a:r>
              <a:rPr lang="en-US" sz="2800" dirty="0"/>
              <a:t>) Teaching students isolated facts means teachers don’t have to teach anything more complicated.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83886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505"/>
            <a:ext cx="9144000" cy="55618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/>
              <a:t>4. What </a:t>
            </a:r>
            <a:r>
              <a:rPr lang="en-US" sz="2800" b="1" dirty="0"/>
              <a:t>is the most effective way to carry out retrieval practice?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US" sz="2800" dirty="0"/>
              <a:t>a) It is most effective to space retrieval practice, to not allow time for students to forget between tests.</a:t>
            </a:r>
            <a:endParaRPr lang="en-GB" sz="2800" dirty="0"/>
          </a:p>
          <a:p>
            <a:pPr marL="0" indent="0">
              <a:buNone/>
            </a:pPr>
            <a:r>
              <a:rPr lang="en-US" sz="2800" dirty="0"/>
              <a:t>b) It is most effective to space retrieval practice, to allow time for students to begin to forget between tests.</a:t>
            </a:r>
            <a:endParaRPr lang="en-GB" sz="2800" dirty="0"/>
          </a:p>
          <a:p>
            <a:pPr marL="0" indent="0">
              <a:buNone/>
            </a:pPr>
            <a:r>
              <a:rPr lang="en-US" sz="2800" dirty="0"/>
              <a:t>c</a:t>
            </a:r>
            <a:r>
              <a:rPr lang="en-US" sz="2800" dirty="0" smtClean="0"/>
              <a:t>) </a:t>
            </a:r>
            <a:r>
              <a:rPr lang="en-US" sz="2800" dirty="0"/>
              <a:t>It is most effective to carry out retrieval practice infrequently, as students don’t need to revisit key ideas as often as we think.</a:t>
            </a:r>
            <a:endParaRPr lang="en-GB" sz="2800" dirty="0"/>
          </a:p>
          <a:p>
            <a:pPr marL="0" indent="0">
              <a:buNone/>
            </a:pPr>
            <a:r>
              <a:rPr lang="en-US" sz="2800" dirty="0"/>
              <a:t>d</a:t>
            </a:r>
            <a:r>
              <a:rPr lang="en-US" sz="2800" dirty="0" smtClean="0"/>
              <a:t>) </a:t>
            </a:r>
            <a:r>
              <a:rPr lang="en-US" sz="2800" dirty="0"/>
              <a:t>It is most effective to carry out retrieval practice immediately after teaching students knowledge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r>
              <a:rPr lang="en-US" sz="2800" dirty="0" smtClean="0"/>
              <a:t>e) </a:t>
            </a:r>
            <a:r>
              <a:rPr lang="en-US" sz="2800" dirty="0"/>
              <a:t>It is most effective to drill retrieval practice, to ensure students are constantly being tested.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234900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4518"/>
            <a:ext cx="8229600" cy="5904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/>
              <a:t>5. What is the best idea to use to organize your curriculum? </a:t>
            </a:r>
            <a:endParaRPr lang="en-US" sz="3000" b="1" dirty="0" smtClean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GB" sz="3000" dirty="0"/>
          </a:p>
          <a:p>
            <a:pPr marL="0" indent="0">
              <a:buNone/>
            </a:pPr>
            <a:r>
              <a:rPr lang="en-US" sz="3000" dirty="0"/>
              <a:t>a) Cultural capital</a:t>
            </a:r>
            <a:endParaRPr lang="en-GB" sz="3000" dirty="0"/>
          </a:p>
          <a:p>
            <a:pPr marL="0" indent="0">
              <a:buNone/>
            </a:pPr>
            <a:r>
              <a:rPr lang="en-US" sz="3000" dirty="0"/>
              <a:t>b) Interleaving</a:t>
            </a:r>
            <a:endParaRPr lang="en-GB" sz="3000" dirty="0"/>
          </a:p>
          <a:p>
            <a:pPr marL="0" indent="0">
              <a:buNone/>
            </a:pPr>
            <a:r>
              <a:rPr lang="en-US" sz="3000" dirty="0"/>
              <a:t>c) Memory</a:t>
            </a:r>
            <a:endParaRPr lang="en-GB" sz="3000" dirty="0"/>
          </a:p>
          <a:p>
            <a:pPr marL="0" indent="0">
              <a:buNone/>
            </a:pPr>
            <a:r>
              <a:rPr lang="en-US" sz="3000" dirty="0"/>
              <a:t>d) Cross-curricular </a:t>
            </a:r>
            <a:r>
              <a:rPr lang="en-US" sz="3000" dirty="0" smtClean="0"/>
              <a:t>links</a:t>
            </a:r>
          </a:p>
          <a:p>
            <a:pPr marL="0" indent="0">
              <a:buNone/>
            </a:pPr>
            <a:r>
              <a:rPr lang="en-US" sz="3000" dirty="0"/>
              <a:t>e</a:t>
            </a:r>
            <a:r>
              <a:rPr lang="en-US" sz="3000" dirty="0" smtClean="0"/>
              <a:t>) Something else</a:t>
            </a:r>
            <a:endParaRPr lang="en-GB" sz="3000" dirty="0"/>
          </a:p>
          <a:p>
            <a:pPr marL="0" indent="0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220209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015 yellow less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2015 yellow lessons.thmx</Template>
  <TotalTime>24526</TotalTime>
  <Words>3079</Words>
  <Application>Microsoft Macintosh PowerPoint</Application>
  <PresentationFormat>On-screen Show (4:3)</PresentationFormat>
  <Paragraphs>441</Paragraphs>
  <Slides>47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2015 yellow lessons</vt:lpstr>
      <vt:lpstr>Memory in English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use knowledge maps?</vt:lpstr>
      <vt:lpstr>PowerPoint Presentation</vt:lpstr>
      <vt:lpstr>Quizzing</vt:lpstr>
      <vt:lpstr>Why use  multiple choice questions?</vt:lpstr>
      <vt:lpstr>How to design multiple choice questions: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@LizzieStrang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Read</dc:title>
  <dc:creator>Jo Facer</dc:creator>
  <cp:lastModifiedBy>Jo Facer</cp:lastModifiedBy>
  <cp:revision>58</cp:revision>
  <dcterms:created xsi:type="dcterms:W3CDTF">2015-07-26T09:03:23Z</dcterms:created>
  <dcterms:modified xsi:type="dcterms:W3CDTF">2015-11-04T20:08:26Z</dcterms:modified>
</cp:coreProperties>
</file>